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0" r:id="rId5"/>
    <p:sldId id="259" r:id="rId6"/>
    <p:sldId id="263" r:id="rId7"/>
    <p:sldId id="262" r:id="rId8"/>
    <p:sldId id="261" r:id="rId9"/>
    <p:sldId id="264" r:id="rId10"/>
    <p:sldId id="265" r:id="rId11"/>
    <p:sldId id="266" r:id="rId12"/>
    <p:sldId id="267" r:id="rId13"/>
    <p:sldId id="268" r:id="rId14"/>
    <p:sldId id="269" r:id="rId15"/>
    <p:sldId id="270" r:id="rId16"/>
    <p:sldId id="271" r:id="rId17"/>
    <p:sldId id="272" r:id="rId18"/>
    <p:sldId id="274" r:id="rId19"/>
    <p:sldId id="273" r:id="rId20"/>
    <p:sldId id="276" r:id="rId21"/>
    <p:sldId id="275" r:id="rId22"/>
    <p:sldId id="277" r:id="rId23"/>
    <p:sldId id="278" r:id="rId24"/>
    <p:sldId id="279" r:id="rId25"/>
    <p:sldId id="282" r:id="rId26"/>
    <p:sldId id="280" r:id="rId27"/>
    <p:sldId id="281"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7" r:id="rId42"/>
    <p:sldId id="296"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7001" autoAdjust="0"/>
    <p:restoredTop sz="94660"/>
  </p:normalViewPr>
  <p:slideViewPr>
    <p:cSldViewPr snapToGrid="0">
      <p:cViewPr>
        <p:scale>
          <a:sx n="58" d="100"/>
          <a:sy n="58" d="100"/>
        </p:scale>
        <p:origin x="845" y="581"/>
      </p:cViewPr>
      <p:guideLst/>
    </p:cSldViewPr>
  </p:slideViewPr>
  <p:notesTextViewPr>
    <p:cViewPr>
      <p:scale>
        <a:sx n="1" d="1"/>
        <a:sy n="1" d="1"/>
      </p:scale>
      <p:origin x="0" y="0"/>
    </p:cViewPr>
  </p:notesTextViewPr>
  <p:sorterViewPr>
    <p:cViewPr>
      <p:scale>
        <a:sx n="100" d="100"/>
        <a:sy n="100" d="100"/>
      </p:scale>
      <p:origin x="0" y="-2291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F41B3-177E-98CD-F190-71446777F8F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7A8FC57-31FF-C9F4-A326-92182BF517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AEFCF4E-3AC0-A189-844C-5AEF294B7ABF}"/>
              </a:ext>
            </a:extLst>
          </p:cNvPr>
          <p:cNvSpPr>
            <a:spLocks noGrp="1"/>
          </p:cNvSpPr>
          <p:nvPr>
            <p:ph type="dt" sz="half" idx="10"/>
          </p:nvPr>
        </p:nvSpPr>
        <p:spPr/>
        <p:txBody>
          <a:bodyPr/>
          <a:lstStyle/>
          <a:p>
            <a:fld id="{501B45EF-4BC1-4EEB-8EAD-710679CD8311}" type="datetimeFigureOut">
              <a:rPr lang="en-US" smtClean="0"/>
              <a:t>9/17/2022</a:t>
            </a:fld>
            <a:endParaRPr lang="en-US"/>
          </a:p>
        </p:txBody>
      </p:sp>
      <p:sp>
        <p:nvSpPr>
          <p:cNvPr id="5" name="Footer Placeholder 4">
            <a:extLst>
              <a:ext uri="{FF2B5EF4-FFF2-40B4-BE49-F238E27FC236}">
                <a16:creationId xmlns:a16="http://schemas.microsoft.com/office/drawing/2014/main" id="{26DB6824-0881-E430-4074-7BB647FBBB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09296E-742F-EECA-53A7-499EBB2F4923}"/>
              </a:ext>
            </a:extLst>
          </p:cNvPr>
          <p:cNvSpPr>
            <a:spLocks noGrp="1"/>
          </p:cNvSpPr>
          <p:nvPr>
            <p:ph type="sldNum" sz="quarter" idx="12"/>
          </p:nvPr>
        </p:nvSpPr>
        <p:spPr/>
        <p:txBody>
          <a:bodyPr/>
          <a:lstStyle/>
          <a:p>
            <a:fld id="{89BCCB4F-261B-4437-9CE9-3F5C8D974665}" type="slidenum">
              <a:rPr lang="en-US" smtClean="0"/>
              <a:t>‹#›</a:t>
            </a:fld>
            <a:endParaRPr lang="en-US"/>
          </a:p>
        </p:txBody>
      </p:sp>
    </p:spTree>
    <p:extLst>
      <p:ext uri="{BB962C8B-B14F-4D97-AF65-F5344CB8AC3E}">
        <p14:creationId xmlns:p14="http://schemas.microsoft.com/office/powerpoint/2010/main" val="1298762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04B29-3540-13BC-7F07-083E085C73B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0BB8A1-83FE-BCC9-BB9C-21B5F7BC06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F8C02E-E61E-7681-40B5-CC330FB2F647}"/>
              </a:ext>
            </a:extLst>
          </p:cNvPr>
          <p:cNvSpPr>
            <a:spLocks noGrp="1"/>
          </p:cNvSpPr>
          <p:nvPr>
            <p:ph type="dt" sz="half" idx="10"/>
          </p:nvPr>
        </p:nvSpPr>
        <p:spPr/>
        <p:txBody>
          <a:bodyPr/>
          <a:lstStyle/>
          <a:p>
            <a:fld id="{501B45EF-4BC1-4EEB-8EAD-710679CD8311}" type="datetimeFigureOut">
              <a:rPr lang="en-US" smtClean="0"/>
              <a:t>9/17/2022</a:t>
            </a:fld>
            <a:endParaRPr lang="en-US"/>
          </a:p>
        </p:txBody>
      </p:sp>
      <p:sp>
        <p:nvSpPr>
          <p:cNvPr id="5" name="Footer Placeholder 4">
            <a:extLst>
              <a:ext uri="{FF2B5EF4-FFF2-40B4-BE49-F238E27FC236}">
                <a16:creationId xmlns:a16="http://schemas.microsoft.com/office/drawing/2014/main" id="{DB09DFF0-FF43-9C5F-766F-A88EC10096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DE3B11-AEAC-7303-152D-F18F3D11F201}"/>
              </a:ext>
            </a:extLst>
          </p:cNvPr>
          <p:cNvSpPr>
            <a:spLocks noGrp="1"/>
          </p:cNvSpPr>
          <p:nvPr>
            <p:ph type="sldNum" sz="quarter" idx="12"/>
          </p:nvPr>
        </p:nvSpPr>
        <p:spPr/>
        <p:txBody>
          <a:bodyPr/>
          <a:lstStyle/>
          <a:p>
            <a:fld id="{89BCCB4F-261B-4437-9CE9-3F5C8D974665}" type="slidenum">
              <a:rPr lang="en-US" smtClean="0"/>
              <a:t>‹#›</a:t>
            </a:fld>
            <a:endParaRPr lang="en-US"/>
          </a:p>
        </p:txBody>
      </p:sp>
    </p:spTree>
    <p:extLst>
      <p:ext uri="{BB962C8B-B14F-4D97-AF65-F5344CB8AC3E}">
        <p14:creationId xmlns:p14="http://schemas.microsoft.com/office/powerpoint/2010/main" val="3137609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C34784-1079-5A90-19CF-E7814EA396A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A006C97-8D53-D262-0116-F063738B86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9F5977-30EC-C641-A8EA-83F7049A6407}"/>
              </a:ext>
            </a:extLst>
          </p:cNvPr>
          <p:cNvSpPr>
            <a:spLocks noGrp="1"/>
          </p:cNvSpPr>
          <p:nvPr>
            <p:ph type="dt" sz="half" idx="10"/>
          </p:nvPr>
        </p:nvSpPr>
        <p:spPr/>
        <p:txBody>
          <a:bodyPr/>
          <a:lstStyle/>
          <a:p>
            <a:fld id="{501B45EF-4BC1-4EEB-8EAD-710679CD8311}" type="datetimeFigureOut">
              <a:rPr lang="en-US" smtClean="0"/>
              <a:t>9/17/2022</a:t>
            </a:fld>
            <a:endParaRPr lang="en-US"/>
          </a:p>
        </p:txBody>
      </p:sp>
      <p:sp>
        <p:nvSpPr>
          <p:cNvPr id="5" name="Footer Placeholder 4">
            <a:extLst>
              <a:ext uri="{FF2B5EF4-FFF2-40B4-BE49-F238E27FC236}">
                <a16:creationId xmlns:a16="http://schemas.microsoft.com/office/drawing/2014/main" id="{45450B8D-5686-817B-A481-A3E1F66F46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D53629-6B98-3802-3DC4-1190CFE6E0C6}"/>
              </a:ext>
            </a:extLst>
          </p:cNvPr>
          <p:cNvSpPr>
            <a:spLocks noGrp="1"/>
          </p:cNvSpPr>
          <p:nvPr>
            <p:ph type="sldNum" sz="quarter" idx="12"/>
          </p:nvPr>
        </p:nvSpPr>
        <p:spPr/>
        <p:txBody>
          <a:bodyPr/>
          <a:lstStyle/>
          <a:p>
            <a:fld id="{89BCCB4F-261B-4437-9CE9-3F5C8D974665}" type="slidenum">
              <a:rPr lang="en-US" smtClean="0"/>
              <a:t>‹#›</a:t>
            </a:fld>
            <a:endParaRPr lang="en-US"/>
          </a:p>
        </p:txBody>
      </p:sp>
    </p:spTree>
    <p:extLst>
      <p:ext uri="{BB962C8B-B14F-4D97-AF65-F5344CB8AC3E}">
        <p14:creationId xmlns:p14="http://schemas.microsoft.com/office/powerpoint/2010/main" val="589712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8B4C0-3DD6-AE0F-5405-2A63BC8618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8B4504-7CE0-BF88-D0B5-AEA72C8B3B9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C62E8F-5C58-C5DF-A0A1-3820ECBAECCE}"/>
              </a:ext>
            </a:extLst>
          </p:cNvPr>
          <p:cNvSpPr>
            <a:spLocks noGrp="1"/>
          </p:cNvSpPr>
          <p:nvPr>
            <p:ph type="dt" sz="half" idx="10"/>
          </p:nvPr>
        </p:nvSpPr>
        <p:spPr/>
        <p:txBody>
          <a:bodyPr/>
          <a:lstStyle/>
          <a:p>
            <a:fld id="{501B45EF-4BC1-4EEB-8EAD-710679CD8311}" type="datetimeFigureOut">
              <a:rPr lang="en-US" smtClean="0"/>
              <a:t>9/17/2022</a:t>
            </a:fld>
            <a:endParaRPr lang="en-US"/>
          </a:p>
        </p:txBody>
      </p:sp>
      <p:sp>
        <p:nvSpPr>
          <p:cNvPr id="5" name="Footer Placeholder 4">
            <a:extLst>
              <a:ext uri="{FF2B5EF4-FFF2-40B4-BE49-F238E27FC236}">
                <a16:creationId xmlns:a16="http://schemas.microsoft.com/office/drawing/2014/main" id="{C25A0A7B-C1FF-D4C0-DF5A-BE25F24D33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180FA0-52C4-A075-59C1-3F330078BE4F}"/>
              </a:ext>
            </a:extLst>
          </p:cNvPr>
          <p:cNvSpPr>
            <a:spLocks noGrp="1"/>
          </p:cNvSpPr>
          <p:nvPr>
            <p:ph type="sldNum" sz="quarter" idx="12"/>
          </p:nvPr>
        </p:nvSpPr>
        <p:spPr/>
        <p:txBody>
          <a:bodyPr/>
          <a:lstStyle/>
          <a:p>
            <a:fld id="{89BCCB4F-261B-4437-9CE9-3F5C8D974665}" type="slidenum">
              <a:rPr lang="en-US" smtClean="0"/>
              <a:t>‹#›</a:t>
            </a:fld>
            <a:endParaRPr lang="en-US"/>
          </a:p>
        </p:txBody>
      </p:sp>
    </p:spTree>
    <p:extLst>
      <p:ext uri="{BB962C8B-B14F-4D97-AF65-F5344CB8AC3E}">
        <p14:creationId xmlns:p14="http://schemas.microsoft.com/office/powerpoint/2010/main" val="2336469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9D9B3-F674-62E6-564C-F960C68B6A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F3C420C-765C-19F8-E76B-9ACA94C91D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CEB90A-0C18-0DCD-D0E4-BB79B0F2309B}"/>
              </a:ext>
            </a:extLst>
          </p:cNvPr>
          <p:cNvSpPr>
            <a:spLocks noGrp="1"/>
          </p:cNvSpPr>
          <p:nvPr>
            <p:ph type="dt" sz="half" idx="10"/>
          </p:nvPr>
        </p:nvSpPr>
        <p:spPr/>
        <p:txBody>
          <a:bodyPr/>
          <a:lstStyle/>
          <a:p>
            <a:fld id="{501B45EF-4BC1-4EEB-8EAD-710679CD8311}" type="datetimeFigureOut">
              <a:rPr lang="en-US" smtClean="0"/>
              <a:t>9/17/2022</a:t>
            </a:fld>
            <a:endParaRPr lang="en-US"/>
          </a:p>
        </p:txBody>
      </p:sp>
      <p:sp>
        <p:nvSpPr>
          <p:cNvPr id="5" name="Footer Placeholder 4">
            <a:extLst>
              <a:ext uri="{FF2B5EF4-FFF2-40B4-BE49-F238E27FC236}">
                <a16:creationId xmlns:a16="http://schemas.microsoft.com/office/drawing/2014/main" id="{45327FBF-D5E8-8CF5-2C4B-BC252C6D59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7019CF-AFEF-AF32-D0A6-5DADC5B97C1E}"/>
              </a:ext>
            </a:extLst>
          </p:cNvPr>
          <p:cNvSpPr>
            <a:spLocks noGrp="1"/>
          </p:cNvSpPr>
          <p:nvPr>
            <p:ph type="sldNum" sz="quarter" idx="12"/>
          </p:nvPr>
        </p:nvSpPr>
        <p:spPr/>
        <p:txBody>
          <a:bodyPr/>
          <a:lstStyle/>
          <a:p>
            <a:fld id="{89BCCB4F-261B-4437-9CE9-3F5C8D974665}" type="slidenum">
              <a:rPr lang="en-US" smtClean="0"/>
              <a:t>‹#›</a:t>
            </a:fld>
            <a:endParaRPr lang="en-US"/>
          </a:p>
        </p:txBody>
      </p:sp>
    </p:spTree>
    <p:extLst>
      <p:ext uri="{BB962C8B-B14F-4D97-AF65-F5344CB8AC3E}">
        <p14:creationId xmlns:p14="http://schemas.microsoft.com/office/powerpoint/2010/main" val="158103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E2AD6-3CC4-4EE3-0877-2562A45C7A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167F93-42D0-0823-419E-50E97D52D1C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24DC8A4-7488-4F8E-EDD1-82F8DB41145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F77CEDC-25C9-D1F0-9360-5F68108950A6}"/>
              </a:ext>
            </a:extLst>
          </p:cNvPr>
          <p:cNvSpPr>
            <a:spLocks noGrp="1"/>
          </p:cNvSpPr>
          <p:nvPr>
            <p:ph type="dt" sz="half" idx="10"/>
          </p:nvPr>
        </p:nvSpPr>
        <p:spPr/>
        <p:txBody>
          <a:bodyPr/>
          <a:lstStyle/>
          <a:p>
            <a:fld id="{501B45EF-4BC1-4EEB-8EAD-710679CD8311}" type="datetimeFigureOut">
              <a:rPr lang="en-US" smtClean="0"/>
              <a:t>9/17/2022</a:t>
            </a:fld>
            <a:endParaRPr lang="en-US"/>
          </a:p>
        </p:txBody>
      </p:sp>
      <p:sp>
        <p:nvSpPr>
          <p:cNvPr id="6" name="Footer Placeholder 5">
            <a:extLst>
              <a:ext uri="{FF2B5EF4-FFF2-40B4-BE49-F238E27FC236}">
                <a16:creationId xmlns:a16="http://schemas.microsoft.com/office/drawing/2014/main" id="{D25EF52A-B991-FB2B-1A64-EABB12B9D6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1EDD94-8448-609B-E317-942D109DE995}"/>
              </a:ext>
            </a:extLst>
          </p:cNvPr>
          <p:cNvSpPr>
            <a:spLocks noGrp="1"/>
          </p:cNvSpPr>
          <p:nvPr>
            <p:ph type="sldNum" sz="quarter" idx="12"/>
          </p:nvPr>
        </p:nvSpPr>
        <p:spPr/>
        <p:txBody>
          <a:bodyPr/>
          <a:lstStyle/>
          <a:p>
            <a:fld id="{89BCCB4F-261B-4437-9CE9-3F5C8D974665}" type="slidenum">
              <a:rPr lang="en-US" smtClean="0"/>
              <a:t>‹#›</a:t>
            </a:fld>
            <a:endParaRPr lang="en-US"/>
          </a:p>
        </p:txBody>
      </p:sp>
    </p:spTree>
    <p:extLst>
      <p:ext uri="{BB962C8B-B14F-4D97-AF65-F5344CB8AC3E}">
        <p14:creationId xmlns:p14="http://schemas.microsoft.com/office/powerpoint/2010/main" val="311077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B881E-A1DE-DE16-BB0B-EAD234678AA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1A8062B-0C35-BB27-2A75-CDBB847F26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A69855-C758-67B3-24BA-53FCC72BF0B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F81AA2E-027E-C637-1DC0-99FB7C85B4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521491E-EDEA-CB1C-89B8-C669C3B7AE5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87AFC9-EA13-9A7C-7315-6654C18120F2}"/>
              </a:ext>
            </a:extLst>
          </p:cNvPr>
          <p:cNvSpPr>
            <a:spLocks noGrp="1"/>
          </p:cNvSpPr>
          <p:nvPr>
            <p:ph type="dt" sz="half" idx="10"/>
          </p:nvPr>
        </p:nvSpPr>
        <p:spPr/>
        <p:txBody>
          <a:bodyPr/>
          <a:lstStyle/>
          <a:p>
            <a:fld id="{501B45EF-4BC1-4EEB-8EAD-710679CD8311}" type="datetimeFigureOut">
              <a:rPr lang="en-US" smtClean="0"/>
              <a:t>9/17/2022</a:t>
            </a:fld>
            <a:endParaRPr lang="en-US"/>
          </a:p>
        </p:txBody>
      </p:sp>
      <p:sp>
        <p:nvSpPr>
          <p:cNvPr id="8" name="Footer Placeholder 7">
            <a:extLst>
              <a:ext uri="{FF2B5EF4-FFF2-40B4-BE49-F238E27FC236}">
                <a16:creationId xmlns:a16="http://schemas.microsoft.com/office/drawing/2014/main" id="{0800B5C1-1EA5-8620-25BD-B0FDB758CBF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00D0E4A-05CF-82C2-DF91-D7C1D9F29CFE}"/>
              </a:ext>
            </a:extLst>
          </p:cNvPr>
          <p:cNvSpPr>
            <a:spLocks noGrp="1"/>
          </p:cNvSpPr>
          <p:nvPr>
            <p:ph type="sldNum" sz="quarter" idx="12"/>
          </p:nvPr>
        </p:nvSpPr>
        <p:spPr/>
        <p:txBody>
          <a:bodyPr/>
          <a:lstStyle/>
          <a:p>
            <a:fld id="{89BCCB4F-261B-4437-9CE9-3F5C8D974665}" type="slidenum">
              <a:rPr lang="en-US" smtClean="0"/>
              <a:t>‹#›</a:t>
            </a:fld>
            <a:endParaRPr lang="en-US"/>
          </a:p>
        </p:txBody>
      </p:sp>
    </p:spTree>
    <p:extLst>
      <p:ext uri="{BB962C8B-B14F-4D97-AF65-F5344CB8AC3E}">
        <p14:creationId xmlns:p14="http://schemas.microsoft.com/office/powerpoint/2010/main" val="1565548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085C1-258C-8473-D267-F82B82E28FA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667502C-C250-1CD5-D27F-85CEFB55F3E1}"/>
              </a:ext>
            </a:extLst>
          </p:cNvPr>
          <p:cNvSpPr>
            <a:spLocks noGrp="1"/>
          </p:cNvSpPr>
          <p:nvPr>
            <p:ph type="dt" sz="half" idx="10"/>
          </p:nvPr>
        </p:nvSpPr>
        <p:spPr/>
        <p:txBody>
          <a:bodyPr/>
          <a:lstStyle/>
          <a:p>
            <a:fld id="{501B45EF-4BC1-4EEB-8EAD-710679CD8311}" type="datetimeFigureOut">
              <a:rPr lang="en-US" smtClean="0"/>
              <a:t>9/17/2022</a:t>
            </a:fld>
            <a:endParaRPr lang="en-US"/>
          </a:p>
        </p:txBody>
      </p:sp>
      <p:sp>
        <p:nvSpPr>
          <p:cNvPr id="4" name="Footer Placeholder 3">
            <a:extLst>
              <a:ext uri="{FF2B5EF4-FFF2-40B4-BE49-F238E27FC236}">
                <a16:creationId xmlns:a16="http://schemas.microsoft.com/office/drawing/2014/main" id="{69A8AAEB-D76F-1D48-535B-6B46E5AF7B9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000618B-84C3-24C2-FEDD-A0B9F135FF50}"/>
              </a:ext>
            </a:extLst>
          </p:cNvPr>
          <p:cNvSpPr>
            <a:spLocks noGrp="1"/>
          </p:cNvSpPr>
          <p:nvPr>
            <p:ph type="sldNum" sz="quarter" idx="12"/>
          </p:nvPr>
        </p:nvSpPr>
        <p:spPr/>
        <p:txBody>
          <a:bodyPr/>
          <a:lstStyle/>
          <a:p>
            <a:fld id="{89BCCB4F-261B-4437-9CE9-3F5C8D974665}" type="slidenum">
              <a:rPr lang="en-US" smtClean="0"/>
              <a:t>‹#›</a:t>
            </a:fld>
            <a:endParaRPr lang="en-US"/>
          </a:p>
        </p:txBody>
      </p:sp>
    </p:spTree>
    <p:extLst>
      <p:ext uri="{BB962C8B-B14F-4D97-AF65-F5344CB8AC3E}">
        <p14:creationId xmlns:p14="http://schemas.microsoft.com/office/powerpoint/2010/main" val="3237040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EBF797-63D2-F1AB-517E-34CC230E62D7}"/>
              </a:ext>
            </a:extLst>
          </p:cNvPr>
          <p:cNvSpPr>
            <a:spLocks noGrp="1"/>
          </p:cNvSpPr>
          <p:nvPr>
            <p:ph type="dt" sz="half" idx="10"/>
          </p:nvPr>
        </p:nvSpPr>
        <p:spPr/>
        <p:txBody>
          <a:bodyPr/>
          <a:lstStyle/>
          <a:p>
            <a:fld id="{501B45EF-4BC1-4EEB-8EAD-710679CD8311}" type="datetimeFigureOut">
              <a:rPr lang="en-US" smtClean="0"/>
              <a:t>9/17/2022</a:t>
            </a:fld>
            <a:endParaRPr lang="en-US"/>
          </a:p>
        </p:txBody>
      </p:sp>
      <p:sp>
        <p:nvSpPr>
          <p:cNvPr id="3" name="Footer Placeholder 2">
            <a:extLst>
              <a:ext uri="{FF2B5EF4-FFF2-40B4-BE49-F238E27FC236}">
                <a16:creationId xmlns:a16="http://schemas.microsoft.com/office/drawing/2014/main" id="{326C9F67-B320-818A-1820-A2B67A5F1AB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734EC2B-913B-11F6-338A-D20115FE5E3B}"/>
              </a:ext>
            </a:extLst>
          </p:cNvPr>
          <p:cNvSpPr>
            <a:spLocks noGrp="1"/>
          </p:cNvSpPr>
          <p:nvPr>
            <p:ph type="sldNum" sz="quarter" idx="12"/>
          </p:nvPr>
        </p:nvSpPr>
        <p:spPr/>
        <p:txBody>
          <a:bodyPr/>
          <a:lstStyle/>
          <a:p>
            <a:fld id="{89BCCB4F-261B-4437-9CE9-3F5C8D974665}" type="slidenum">
              <a:rPr lang="en-US" smtClean="0"/>
              <a:t>‹#›</a:t>
            </a:fld>
            <a:endParaRPr lang="en-US"/>
          </a:p>
        </p:txBody>
      </p:sp>
    </p:spTree>
    <p:extLst>
      <p:ext uri="{BB962C8B-B14F-4D97-AF65-F5344CB8AC3E}">
        <p14:creationId xmlns:p14="http://schemas.microsoft.com/office/powerpoint/2010/main" val="3951030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7DFBE-B30F-D8B0-9B56-BFD3290E88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D1052D8-9965-EC75-4F6D-DBF477ADC2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17A6995-7885-63DD-2E85-8869EB1FE4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8F430D-0C11-EA06-29C0-BDFBEBB08002}"/>
              </a:ext>
            </a:extLst>
          </p:cNvPr>
          <p:cNvSpPr>
            <a:spLocks noGrp="1"/>
          </p:cNvSpPr>
          <p:nvPr>
            <p:ph type="dt" sz="half" idx="10"/>
          </p:nvPr>
        </p:nvSpPr>
        <p:spPr/>
        <p:txBody>
          <a:bodyPr/>
          <a:lstStyle/>
          <a:p>
            <a:fld id="{501B45EF-4BC1-4EEB-8EAD-710679CD8311}" type="datetimeFigureOut">
              <a:rPr lang="en-US" smtClean="0"/>
              <a:t>9/17/2022</a:t>
            </a:fld>
            <a:endParaRPr lang="en-US"/>
          </a:p>
        </p:txBody>
      </p:sp>
      <p:sp>
        <p:nvSpPr>
          <p:cNvPr id="6" name="Footer Placeholder 5">
            <a:extLst>
              <a:ext uri="{FF2B5EF4-FFF2-40B4-BE49-F238E27FC236}">
                <a16:creationId xmlns:a16="http://schemas.microsoft.com/office/drawing/2014/main" id="{0D7C885A-9922-8F5B-6C69-33606D1240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97924B-DFCF-552A-76F6-EDD68066A698}"/>
              </a:ext>
            </a:extLst>
          </p:cNvPr>
          <p:cNvSpPr>
            <a:spLocks noGrp="1"/>
          </p:cNvSpPr>
          <p:nvPr>
            <p:ph type="sldNum" sz="quarter" idx="12"/>
          </p:nvPr>
        </p:nvSpPr>
        <p:spPr/>
        <p:txBody>
          <a:bodyPr/>
          <a:lstStyle/>
          <a:p>
            <a:fld id="{89BCCB4F-261B-4437-9CE9-3F5C8D974665}" type="slidenum">
              <a:rPr lang="en-US" smtClean="0"/>
              <a:t>‹#›</a:t>
            </a:fld>
            <a:endParaRPr lang="en-US"/>
          </a:p>
        </p:txBody>
      </p:sp>
    </p:spTree>
    <p:extLst>
      <p:ext uri="{BB962C8B-B14F-4D97-AF65-F5344CB8AC3E}">
        <p14:creationId xmlns:p14="http://schemas.microsoft.com/office/powerpoint/2010/main" val="3453188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7BD51-6A08-E4AE-7E00-5F75F605FB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C471FF2-E5F1-0A91-47CC-5E8FD8D3E5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8977784-9AFF-F18B-D50A-E8799062F7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7F46A4-FDFE-E738-1A24-1B122EE41831}"/>
              </a:ext>
            </a:extLst>
          </p:cNvPr>
          <p:cNvSpPr>
            <a:spLocks noGrp="1"/>
          </p:cNvSpPr>
          <p:nvPr>
            <p:ph type="dt" sz="half" idx="10"/>
          </p:nvPr>
        </p:nvSpPr>
        <p:spPr/>
        <p:txBody>
          <a:bodyPr/>
          <a:lstStyle/>
          <a:p>
            <a:fld id="{501B45EF-4BC1-4EEB-8EAD-710679CD8311}" type="datetimeFigureOut">
              <a:rPr lang="en-US" smtClean="0"/>
              <a:t>9/17/2022</a:t>
            </a:fld>
            <a:endParaRPr lang="en-US"/>
          </a:p>
        </p:txBody>
      </p:sp>
      <p:sp>
        <p:nvSpPr>
          <p:cNvPr id="6" name="Footer Placeholder 5">
            <a:extLst>
              <a:ext uri="{FF2B5EF4-FFF2-40B4-BE49-F238E27FC236}">
                <a16:creationId xmlns:a16="http://schemas.microsoft.com/office/drawing/2014/main" id="{2921EFAB-2821-C63A-DB5F-7E9523A159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EE48C4-3AFA-3C7F-0F6B-2E37BABD2CD0}"/>
              </a:ext>
            </a:extLst>
          </p:cNvPr>
          <p:cNvSpPr>
            <a:spLocks noGrp="1"/>
          </p:cNvSpPr>
          <p:nvPr>
            <p:ph type="sldNum" sz="quarter" idx="12"/>
          </p:nvPr>
        </p:nvSpPr>
        <p:spPr/>
        <p:txBody>
          <a:bodyPr/>
          <a:lstStyle/>
          <a:p>
            <a:fld id="{89BCCB4F-261B-4437-9CE9-3F5C8D974665}" type="slidenum">
              <a:rPr lang="en-US" smtClean="0"/>
              <a:t>‹#›</a:t>
            </a:fld>
            <a:endParaRPr lang="en-US"/>
          </a:p>
        </p:txBody>
      </p:sp>
    </p:spTree>
    <p:extLst>
      <p:ext uri="{BB962C8B-B14F-4D97-AF65-F5344CB8AC3E}">
        <p14:creationId xmlns:p14="http://schemas.microsoft.com/office/powerpoint/2010/main" val="414578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554590-2562-209E-9FA2-D9DDEA3FA8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09B2585-4D4F-7A4A-B0DD-B9EDE4F2FA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028252-375A-503D-0BC3-F29ED5322E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1B45EF-4BC1-4EEB-8EAD-710679CD8311}" type="datetimeFigureOut">
              <a:rPr lang="en-US" smtClean="0"/>
              <a:t>9/17/2022</a:t>
            </a:fld>
            <a:endParaRPr lang="en-US"/>
          </a:p>
        </p:txBody>
      </p:sp>
      <p:sp>
        <p:nvSpPr>
          <p:cNvPr id="5" name="Footer Placeholder 4">
            <a:extLst>
              <a:ext uri="{FF2B5EF4-FFF2-40B4-BE49-F238E27FC236}">
                <a16:creationId xmlns:a16="http://schemas.microsoft.com/office/drawing/2014/main" id="{D5515B67-0A51-7FC6-A4F8-C8A900F79A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8AFC7B3-4B29-2293-53CF-1DE90C807C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BCCB4F-261B-4437-9CE9-3F5C8D974665}" type="slidenum">
              <a:rPr lang="en-US" smtClean="0"/>
              <a:t>‹#›</a:t>
            </a:fld>
            <a:endParaRPr lang="en-US"/>
          </a:p>
        </p:txBody>
      </p:sp>
    </p:spTree>
    <p:extLst>
      <p:ext uri="{BB962C8B-B14F-4D97-AF65-F5344CB8AC3E}">
        <p14:creationId xmlns:p14="http://schemas.microsoft.com/office/powerpoint/2010/main" val="3625242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C2D6A-6637-A944-6AA1-5B8A5827E02C}"/>
              </a:ext>
            </a:extLst>
          </p:cNvPr>
          <p:cNvSpPr>
            <a:spLocks noGrp="1"/>
          </p:cNvSpPr>
          <p:nvPr>
            <p:ph type="ctrTitle"/>
          </p:nvPr>
        </p:nvSpPr>
        <p:spPr>
          <a:xfrm>
            <a:off x="1524000" y="1402973"/>
            <a:ext cx="9144000" cy="2387600"/>
          </a:xfrm>
        </p:spPr>
        <p:txBody>
          <a:bodyPr>
            <a:noAutofit/>
          </a:bodyPr>
          <a:lstStyle/>
          <a:p>
            <a:r>
              <a:rPr lang="en-US" sz="8800" b="1" dirty="0">
                <a:solidFill>
                  <a:srgbClr val="002060"/>
                </a:solidFill>
                <a:latin typeface="+mn-lt"/>
              </a:rPr>
              <a:t>GOD’S PLAN FOR  YOUR HEALTH</a:t>
            </a:r>
          </a:p>
        </p:txBody>
      </p:sp>
      <p:sp>
        <p:nvSpPr>
          <p:cNvPr id="3" name="Subtitle 2">
            <a:extLst>
              <a:ext uri="{FF2B5EF4-FFF2-40B4-BE49-F238E27FC236}">
                <a16:creationId xmlns:a16="http://schemas.microsoft.com/office/drawing/2014/main" id="{DB067BB1-EF18-8821-1011-D6A98983DA79}"/>
              </a:ext>
            </a:extLst>
          </p:cNvPr>
          <p:cNvSpPr>
            <a:spLocks noGrp="1"/>
          </p:cNvSpPr>
          <p:nvPr>
            <p:ph type="subTitle" idx="1"/>
          </p:nvPr>
        </p:nvSpPr>
        <p:spPr>
          <a:xfrm>
            <a:off x="1524000" y="4031494"/>
            <a:ext cx="9144000" cy="1655762"/>
          </a:xfrm>
        </p:spPr>
        <p:txBody>
          <a:bodyPr>
            <a:normAutofit lnSpcReduction="10000"/>
          </a:bodyPr>
          <a:lstStyle/>
          <a:p>
            <a:endParaRPr lang="en-US" b="1" dirty="0"/>
          </a:p>
          <a:p>
            <a:r>
              <a:rPr lang="en-US" b="1" dirty="0"/>
              <a:t>Timothy J. Arnott, MD</a:t>
            </a:r>
          </a:p>
          <a:p>
            <a:r>
              <a:rPr lang="en-US" b="1" dirty="0"/>
              <a:t>Board-certified, Family Medicine</a:t>
            </a:r>
          </a:p>
          <a:p>
            <a:r>
              <a:rPr lang="en-US" b="1" dirty="0"/>
              <a:t>Board-certified, Lifestyle Medicine</a:t>
            </a:r>
          </a:p>
        </p:txBody>
      </p:sp>
    </p:spTree>
    <p:extLst>
      <p:ext uri="{BB962C8B-B14F-4D97-AF65-F5344CB8AC3E}">
        <p14:creationId xmlns:p14="http://schemas.microsoft.com/office/powerpoint/2010/main" val="4080127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63F03-3AB0-322D-5CC7-BFDE2A7CC46C}"/>
              </a:ext>
            </a:extLst>
          </p:cNvPr>
          <p:cNvSpPr>
            <a:spLocks noGrp="1"/>
          </p:cNvSpPr>
          <p:nvPr>
            <p:ph type="title"/>
          </p:nvPr>
        </p:nvSpPr>
        <p:spPr>
          <a:xfrm>
            <a:off x="897406" y="2766218"/>
            <a:ext cx="10515600" cy="1325563"/>
          </a:xfrm>
        </p:spPr>
        <p:txBody>
          <a:bodyPr>
            <a:noAutofit/>
          </a:bodyPr>
          <a:lstStyle/>
          <a:p>
            <a:pPr algn="ctr"/>
            <a:r>
              <a:rPr lang="en-US" sz="9600" b="1" dirty="0">
                <a:solidFill>
                  <a:schemeClr val="accent5">
                    <a:lumMod val="50000"/>
                  </a:schemeClr>
                </a:solidFill>
                <a:latin typeface="+mn-lt"/>
              </a:rPr>
              <a:t>EAT </a:t>
            </a:r>
            <a:r>
              <a:rPr lang="en-US" sz="9600" b="1" u="sng" dirty="0">
                <a:solidFill>
                  <a:schemeClr val="accent5">
                    <a:lumMod val="50000"/>
                  </a:schemeClr>
                </a:solidFill>
                <a:latin typeface="+mn-lt"/>
              </a:rPr>
              <a:t>MORE</a:t>
            </a:r>
            <a:r>
              <a:rPr lang="en-US" sz="9600" b="1" dirty="0">
                <a:solidFill>
                  <a:schemeClr val="accent5">
                    <a:lumMod val="50000"/>
                  </a:schemeClr>
                </a:solidFill>
                <a:latin typeface="+mn-lt"/>
              </a:rPr>
              <a:t> </a:t>
            </a:r>
            <a:r>
              <a:rPr lang="en-US" sz="9600" b="1" dirty="0">
                <a:solidFill>
                  <a:schemeClr val="accent6">
                    <a:lumMod val="75000"/>
                  </a:schemeClr>
                </a:solidFill>
                <a:latin typeface="+mn-lt"/>
              </a:rPr>
              <a:t>GREENS</a:t>
            </a:r>
          </a:p>
        </p:txBody>
      </p:sp>
    </p:spTree>
    <p:extLst>
      <p:ext uri="{BB962C8B-B14F-4D97-AF65-F5344CB8AC3E}">
        <p14:creationId xmlns:p14="http://schemas.microsoft.com/office/powerpoint/2010/main" val="3817033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ABB5-6565-AC3A-D70B-DD5DEA0650F0}"/>
              </a:ext>
            </a:extLst>
          </p:cNvPr>
          <p:cNvSpPr>
            <a:spLocks noGrp="1"/>
          </p:cNvSpPr>
          <p:nvPr>
            <p:ph type="title"/>
          </p:nvPr>
        </p:nvSpPr>
        <p:spPr>
          <a:xfrm>
            <a:off x="578079" y="2312306"/>
            <a:ext cx="11035842" cy="1483440"/>
          </a:xfrm>
        </p:spPr>
        <p:txBody>
          <a:bodyPr>
            <a:noAutofit/>
          </a:bodyPr>
          <a:lstStyle/>
          <a:p>
            <a:pPr algn="ctr"/>
            <a:br>
              <a:rPr lang="en-US" sz="8000" b="1" dirty="0">
                <a:solidFill>
                  <a:srgbClr val="002060"/>
                </a:solidFill>
                <a:latin typeface="+mn-lt"/>
              </a:rPr>
            </a:br>
            <a:r>
              <a:rPr lang="en-US" sz="8000" b="1" dirty="0">
                <a:solidFill>
                  <a:srgbClr val="002060"/>
                </a:solidFill>
                <a:latin typeface="+mn-lt"/>
              </a:rPr>
              <a:t>“In the </a:t>
            </a:r>
            <a:r>
              <a:rPr lang="en-US" sz="8000" b="1" dirty="0">
                <a:solidFill>
                  <a:schemeClr val="accent2">
                    <a:lumMod val="75000"/>
                  </a:schemeClr>
                </a:solidFill>
                <a:latin typeface="+mn-lt"/>
              </a:rPr>
              <a:t>sweat of your face </a:t>
            </a:r>
            <a:r>
              <a:rPr lang="en-US" sz="8000" b="1" dirty="0">
                <a:solidFill>
                  <a:srgbClr val="002060"/>
                </a:solidFill>
                <a:latin typeface="+mn-lt"/>
              </a:rPr>
              <a:t>your shall eat bread</a:t>
            </a:r>
            <a:br>
              <a:rPr lang="en-US" sz="8000" b="1" dirty="0">
                <a:solidFill>
                  <a:srgbClr val="002060"/>
                </a:solidFill>
                <a:latin typeface="+mn-lt"/>
              </a:rPr>
            </a:br>
            <a:r>
              <a:rPr lang="en-US" sz="8000" b="1" dirty="0">
                <a:solidFill>
                  <a:srgbClr val="002060"/>
                </a:solidFill>
                <a:latin typeface="+mn-lt"/>
              </a:rPr>
              <a:t>till you return to the ground.”</a:t>
            </a:r>
          </a:p>
        </p:txBody>
      </p:sp>
      <p:sp>
        <p:nvSpPr>
          <p:cNvPr id="3" name="TextBox 2">
            <a:extLst>
              <a:ext uri="{FF2B5EF4-FFF2-40B4-BE49-F238E27FC236}">
                <a16:creationId xmlns:a16="http://schemas.microsoft.com/office/drawing/2014/main" id="{C40A3B62-3202-3B68-3087-173BF0321780}"/>
              </a:ext>
            </a:extLst>
          </p:cNvPr>
          <p:cNvSpPr txBox="1"/>
          <p:nvPr/>
        </p:nvSpPr>
        <p:spPr>
          <a:xfrm>
            <a:off x="1357895" y="6488668"/>
            <a:ext cx="1129459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Genesis 3:19. The Holy Bible. New King James Version®. Thomas Nelson Publishers: Nashville, TN, © 1982.</a:t>
            </a:r>
          </a:p>
        </p:txBody>
      </p:sp>
    </p:spTree>
    <p:extLst>
      <p:ext uri="{BB962C8B-B14F-4D97-AF65-F5344CB8AC3E}">
        <p14:creationId xmlns:p14="http://schemas.microsoft.com/office/powerpoint/2010/main" val="3112568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63F03-3AB0-322D-5CC7-BFDE2A7CC46C}"/>
              </a:ext>
            </a:extLst>
          </p:cNvPr>
          <p:cNvSpPr>
            <a:spLocks noGrp="1"/>
          </p:cNvSpPr>
          <p:nvPr>
            <p:ph type="title"/>
          </p:nvPr>
        </p:nvSpPr>
        <p:spPr>
          <a:xfrm>
            <a:off x="897406" y="2766218"/>
            <a:ext cx="10515600" cy="1325563"/>
          </a:xfrm>
        </p:spPr>
        <p:txBody>
          <a:bodyPr>
            <a:noAutofit/>
          </a:bodyPr>
          <a:lstStyle/>
          <a:p>
            <a:pPr algn="ctr"/>
            <a:r>
              <a:rPr lang="en-US" sz="9600" b="1" dirty="0">
                <a:solidFill>
                  <a:schemeClr val="accent4">
                    <a:lumMod val="75000"/>
                  </a:schemeClr>
                </a:solidFill>
                <a:latin typeface="+mn-lt"/>
              </a:rPr>
              <a:t>EXERCISE</a:t>
            </a:r>
            <a:r>
              <a:rPr lang="en-US" sz="9600" b="1" dirty="0">
                <a:solidFill>
                  <a:schemeClr val="accent5">
                    <a:lumMod val="50000"/>
                  </a:schemeClr>
                </a:solidFill>
                <a:latin typeface="+mn-lt"/>
              </a:rPr>
              <a:t> TO </a:t>
            </a:r>
            <a:r>
              <a:rPr lang="en-US" sz="9600" b="1" u="sng" dirty="0">
                <a:solidFill>
                  <a:schemeClr val="accent5">
                    <a:lumMod val="50000"/>
                  </a:schemeClr>
                </a:solidFill>
                <a:latin typeface="+mn-lt"/>
              </a:rPr>
              <a:t>SWEAT</a:t>
            </a:r>
            <a:endParaRPr lang="en-US" sz="9600" b="1" u="sng" dirty="0">
              <a:solidFill>
                <a:schemeClr val="accent6">
                  <a:lumMod val="75000"/>
                </a:schemeClr>
              </a:solidFill>
              <a:latin typeface="+mn-lt"/>
            </a:endParaRPr>
          </a:p>
        </p:txBody>
      </p:sp>
    </p:spTree>
    <p:extLst>
      <p:ext uri="{BB962C8B-B14F-4D97-AF65-F5344CB8AC3E}">
        <p14:creationId xmlns:p14="http://schemas.microsoft.com/office/powerpoint/2010/main" val="1231042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ABB5-6565-AC3A-D70B-DD5DEA0650F0}"/>
              </a:ext>
            </a:extLst>
          </p:cNvPr>
          <p:cNvSpPr>
            <a:spLocks noGrp="1"/>
          </p:cNvSpPr>
          <p:nvPr>
            <p:ph type="title"/>
          </p:nvPr>
        </p:nvSpPr>
        <p:spPr>
          <a:xfrm>
            <a:off x="578079" y="2312306"/>
            <a:ext cx="11035842" cy="1483440"/>
          </a:xfrm>
        </p:spPr>
        <p:txBody>
          <a:bodyPr>
            <a:noAutofit/>
          </a:bodyPr>
          <a:lstStyle/>
          <a:p>
            <a:pPr algn="ctr"/>
            <a:br>
              <a:rPr lang="en-US" sz="7200" b="1" dirty="0">
                <a:solidFill>
                  <a:srgbClr val="002060"/>
                </a:solidFill>
                <a:latin typeface="+mn-lt"/>
              </a:rPr>
            </a:br>
            <a:r>
              <a:rPr lang="en-US" sz="7200" b="1" dirty="0">
                <a:solidFill>
                  <a:srgbClr val="002060"/>
                </a:solidFill>
                <a:latin typeface="+mn-lt"/>
              </a:rPr>
              <a:t>“but of the tree of the knowledge of </a:t>
            </a:r>
            <a:r>
              <a:rPr lang="en-US" sz="7200" b="1" dirty="0">
                <a:solidFill>
                  <a:srgbClr val="FF0000"/>
                </a:solidFill>
                <a:latin typeface="+mn-lt"/>
              </a:rPr>
              <a:t>good and evil </a:t>
            </a:r>
            <a:r>
              <a:rPr lang="en-US" sz="7200" b="1" dirty="0">
                <a:solidFill>
                  <a:srgbClr val="002060"/>
                </a:solidFill>
                <a:latin typeface="+mn-lt"/>
              </a:rPr>
              <a:t>you </a:t>
            </a:r>
            <a:r>
              <a:rPr lang="en-US" sz="7200" b="1" dirty="0">
                <a:solidFill>
                  <a:srgbClr val="FF0000"/>
                </a:solidFill>
                <a:latin typeface="+mn-lt"/>
              </a:rPr>
              <a:t>shall not eat</a:t>
            </a:r>
            <a:r>
              <a:rPr lang="en-US" sz="7200" b="1" dirty="0">
                <a:solidFill>
                  <a:srgbClr val="002060"/>
                </a:solidFill>
                <a:latin typeface="+mn-lt"/>
              </a:rPr>
              <a:t>, for in the day that you eat of it </a:t>
            </a:r>
            <a:r>
              <a:rPr lang="en-US" sz="7200" b="1" i="1" dirty="0">
                <a:solidFill>
                  <a:srgbClr val="FF0000"/>
                </a:solidFill>
                <a:latin typeface="+mn-lt"/>
              </a:rPr>
              <a:t>dying you shall die</a:t>
            </a:r>
            <a:r>
              <a:rPr lang="en-US" sz="7200" b="1" dirty="0">
                <a:solidFill>
                  <a:srgbClr val="002060"/>
                </a:solidFill>
                <a:latin typeface="+mn-lt"/>
              </a:rPr>
              <a:t>.”</a:t>
            </a:r>
          </a:p>
        </p:txBody>
      </p:sp>
      <p:sp>
        <p:nvSpPr>
          <p:cNvPr id="3" name="TextBox 2">
            <a:extLst>
              <a:ext uri="{FF2B5EF4-FFF2-40B4-BE49-F238E27FC236}">
                <a16:creationId xmlns:a16="http://schemas.microsoft.com/office/drawing/2014/main" id="{C40A3B62-3202-3B68-3087-173BF0321780}"/>
              </a:ext>
            </a:extLst>
          </p:cNvPr>
          <p:cNvSpPr txBox="1"/>
          <p:nvPr/>
        </p:nvSpPr>
        <p:spPr>
          <a:xfrm>
            <a:off x="1357895" y="6488668"/>
            <a:ext cx="1129459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Genesis </a:t>
            </a:r>
            <a:r>
              <a:rPr lang="en-US" b="1" dirty="0">
                <a:solidFill>
                  <a:prstClr val="black"/>
                </a:solidFill>
                <a:latin typeface="Garamond" panose="02020404030301010803" pitchFamily="18" charset="0"/>
              </a:rPr>
              <a:t>2:17</a:t>
            </a:r>
            <a:r>
              <a:rPr kumimoji="0" lang="en-US" sz="18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 The Holy Bible. New King James Version®. Thomas Nelson Publishers: Nashville, TN, © 1982.</a:t>
            </a:r>
          </a:p>
        </p:txBody>
      </p:sp>
    </p:spTree>
    <p:extLst>
      <p:ext uri="{BB962C8B-B14F-4D97-AF65-F5344CB8AC3E}">
        <p14:creationId xmlns:p14="http://schemas.microsoft.com/office/powerpoint/2010/main" val="718574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63F03-3AB0-322D-5CC7-BFDE2A7CC46C}"/>
              </a:ext>
            </a:extLst>
          </p:cNvPr>
          <p:cNvSpPr>
            <a:spLocks noGrp="1"/>
          </p:cNvSpPr>
          <p:nvPr>
            <p:ph type="title"/>
          </p:nvPr>
        </p:nvSpPr>
        <p:spPr>
          <a:xfrm>
            <a:off x="897406" y="2766218"/>
            <a:ext cx="10515600" cy="1325563"/>
          </a:xfrm>
        </p:spPr>
        <p:txBody>
          <a:bodyPr>
            <a:noAutofit/>
          </a:bodyPr>
          <a:lstStyle/>
          <a:p>
            <a:pPr algn="ctr"/>
            <a:r>
              <a:rPr lang="en-US" sz="9600" b="1" dirty="0">
                <a:solidFill>
                  <a:srgbClr val="002060"/>
                </a:solidFill>
                <a:latin typeface="Calibri" panose="020F0502020204030204" pitchFamily="34" charset="0"/>
                <a:cs typeface="Calibri" panose="020F0502020204030204" pitchFamily="34" charset="0"/>
              </a:rPr>
              <a:t>AVOID MIXTURES OF </a:t>
            </a:r>
            <a:r>
              <a:rPr lang="en-US" sz="9600" b="1" dirty="0">
                <a:solidFill>
                  <a:srgbClr val="FF0000"/>
                </a:solidFill>
                <a:latin typeface="Calibri" panose="020F0502020204030204" pitchFamily="34" charset="0"/>
                <a:cs typeface="Calibri" panose="020F0502020204030204" pitchFamily="34" charset="0"/>
              </a:rPr>
              <a:t>GOOD</a:t>
            </a:r>
            <a:r>
              <a:rPr lang="en-US" sz="9600" b="1" dirty="0">
                <a:solidFill>
                  <a:srgbClr val="002060"/>
                </a:solidFill>
                <a:latin typeface="Calibri" panose="020F0502020204030204" pitchFamily="34" charset="0"/>
                <a:cs typeface="Calibri" panose="020F0502020204030204" pitchFamily="34" charset="0"/>
              </a:rPr>
              <a:t> AND </a:t>
            </a:r>
            <a:r>
              <a:rPr lang="en-US" sz="9600" b="1" dirty="0">
                <a:solidFill>
                  <a:srgbClr val="FF0000"/>
                </a:solidFill>
                <a:latin typeface="Calibri" panose="020F0502020204030204" pitchFamily="34" charset="0"/>
                <a:cs typeface="Calibri" panose="020F0502020204030204" pitchFamily="34" charset="0"/>
              </a:rPr>
              <a:t>BAD</a:t>
            </a:r>
          </a:p>
        </p:txBody>
      </p:sp>
    </p:spTree>
    <p:extLst>
      <p:ext uri="{BB962C8B-B14F-4D97-AF65-F5344CB8AC3E}">
        <p14:creationId xmlns:p14="http://schemas.microsoft.com/office/powerpoint/2010/main" val="329074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7F1F8-099D-A6F5-96BB-A2310BB3EB26}"/>
              </a:ext>
            </a:extLst>
          </p:cNvPr>
          <p:cNvSpPr>
            <a:spLocks noGrp="1"/>
          </p:cNvSpPr>
          <p:nvPr>
            <p:ph type="title"/>
          </p:nvPr>
        </p:nvSpPr>
        <p:spPr>
          <a:xfrm>
            <a:off x="24121" y="161194"/>
            <a:ext cx="12143758" cy="1351842"/>
          </a:xfrm>
        </p:spPr>
        <p:txBody>
          <a:bodyPr>
            <a:noAutofit/>
          </a:bodyPr>
          <a:lstStyle/>
          <a:p>
            <a:pPr algn="ctr"/>
            <a:r>
              <a:rPr lang="en-US" sz="7200" b="1" dirty="0">
                <a:solidFill>
                  <a:srgbClr val="002060"/>
                </a:solidFill>
                <a:latin typeface="+mn-lt"/>
              </a:rPr>
              <a:t>MIXTURES OF </a:t>
            </a:r>
            <a:r>
              <a:rPr lang="en-US" sz="7200" b="1" dirty="0">
                <a:solidFill>
                  <a:schemeClr val="accent6">
                    <a:lumMod val="75000"/>
                  </a:schemeClr>
                </a:solidFill>
                <a:latin typeface="+mn-lt"/>
              </a:rPr>
              <a:t>GOOD</a:t>
            </a:r>
            <a:r>
              <a:rPr lang="en-US" sz="7200" b="1" dirty="0">
                <a:solidFill>
                  <a:srgbClr val="002060"/>
                </a:solidFill>
                <a:latin typeface="+mn-lt"/>
              </a:rPr>
              <a:t> AND </a:t>
            </a:r>
            <a:r>
              <a:rPr lang="en-US" sz="7200" b="1" dirty="0">
                <a:solidFill>
                  <a:srgbClr val="FF0000"/>
                </a:solidFill>
                <a:latin typeface="+mn-lt"/>
              </a:rPr>
              <a:t>BAD</a:t>
            </a:r>
          </a:p>
        </p:txBody>
      </p:sp>
      <p:sp>
        <p:nvSpPr>
          <p:cNvPr id="3" name="Content Placeholder 2">
            <a:extLst>
              <a:ext uri="{FF2B5EF4-FFF2-40B4-BE49-F238E27FC236}">
                <a16:creationId xmlns:a16="http://schemas.microsoft.com/office/drawing/2014/main" id="{34DF8614-317C-F069-B0E5-B966F8B42990}"/>
              </a:ext>
            </a:extLst>
          </p:cNvPr>
          <p:cNvSpPr>
            <a:spLocks noGrp="1"/>
          </p:cNvSpPr>
          <p:nvPr>
            <p:ph idx="1"/>
          </p:nvPr>
        </p:nvSpPr>
        <p:spPr>
          <a:xfrm>
            <a:off x="801744" y="1825625"/>
            <a:ext cx="10588511" cy="4871181"/>
          </a:xfrm>
        </p:spPr>
        <p:txBody>
          <a:bodyPr>
            <a:normAutofit/>
          </a:bodyPr>
          <a:lstStyle/>
          <a:p>
            <a:r>
              <a:rPr lang="en-US" sz="4000" b="1" dirty="0"/>
              <a:t>Wine </a:t>
            </a:r>
            <a:r>
              <a:rPr lang="en-US" sz="4000" dirty="0"/>
              <a:t>– color is </a:t>
            </a:r>
            <a:r>
              <a:rPr lang="en-US" sz="4000" dirty="0">
                <a:solidFill>
                  <a:schemeClr val="accent6">
                    <a:lumMod val="75000"/>
                  </a:schemeClr>
                </a:solidFill>
              </a:rPr>
              <a:t>good</a:t>
            </a:r>
            <a:r>
              <a:rPr lang="en-US" sz="4000" dirty="0"/>
              <a:t>; alcohol is </a:t>
            </a:r>
            <a:r>
              <a:rPr lang="en-US" sz="4000" dirty="0">
                <a:solidFill>
                  <a:srgbClr val="FF0000"/>
                </a:solidFill>
              </a:rPr>
              <a:t>bad</a:t>
            </a:r>
          </a:p>
          <a:p>
            <a:r>
              <a:rPr lang="en-US" sz="4000" b="1" dirty="0"/>
              <a:t>Coffee</a:t>
            </a:r>
            <a:r>
              <a:rPr lang="en-US" sz="4000" dirty="0"/>
              <a:t> – color is</a:t>
            </a:r>
            <a:r>
              <a:rPr lang="en-US" sz="4000" dirty="0">
                <a:solidFill>
                  <a:schemeClr val="accent6">
                    <a:lumMod val="75000"/>
                  </a:schemeClr>
                </a:solidFill>
              </a:rPr>
              <a:t> good</a:t>
            </a:r>
            <a:r>
              <a:rPr lang="en-US" sz="4000" dirty="0"/>
              <a:t>; caffeine is </a:t>
            </a:r>
            <a:r>
              <a:rPr lang="en-US" sz="4000" dirty="0">
                <a:solidFill>
                  <a:srgbClr val="FF0000"/>
                </a:solidFill>
              </a:rPr>
              <a:t>bad</a:t>
            </a:r>
          </a:p>
          <a:p>
            <a:r>
              <a:rPr lang="en-US" sz="4000" b="1" dirty="0"/>
              <a:t>Tea</a:t>
            </a:r>
            <a:r>
              <a:rPr lang="en-US" sz="4000" dirty="0"/>
              <a:t> – color is </a:t>
            </a:r>
            <a:r>
              <a:rPr lang="en-US" sz="4000" dirty="0">
                <a:solidFill>
                  <a:schemeClr val="accent6">
                    <a:lumMod val="75000"/>
                  </a:schemeClr>
                </a:solidFill>
              </a:rPr>
              <a:t>good</a:t>
            </a:r>
            <a:r>
              <a:rPr lang="en-US" sz="4000" dirty="0"/>
              <a:t>; caffeine is </a:t>
            </a:r>
            <a:r>
              <a:rPr lang="en-US" sz="4000" dirty="0">
                <a:solidFill>
                  <a:srgbClr val="FF0000"/>
                </a:solidFill>
              </a:rPr>
              <a:t>bad</a:t>
            </a:r>
          </a:p>
          <a:p>
            <a:r>
              <a:rPr lang="en-US" sz="4000" b="1" dirty="0"/>
              <a:t>Marijuana</a:t>
            </a:r>
            <a:r>
              <a:rPr lang="en-US" sz="4000" dirty="0"/>
              <a:t> – color is </a:t>
            </a:r>
            <a:r>
              <a:rPr lang="en-US" sz="4000" dirty="0">
                <a:solidFill>
                  <a:schemeClr val="accent6">
                    <a:lumMod val="75000"/>
                  </a:schemeClr>
                </a:solidFill>
              </a:rPr>
              <a:t>good</a:t>
            </a:r>
            <a:r>
              <a:rPr lang="en-US" sz="4000" dirty="0"/>
              <a:t>; THC is </a:t>
            </a:r>
            <a:r>
              <a:rPr lang="en-US" sz="4000" dirty="0">
                <a:solidFill>
                  <a:srgbClr val="FF0000"/>
                </a:solidFill>
              </a:rPr>
              <a:t>bad</a:t>
            </a:r>
          </a:p>
          <a:p>
            <a:r>
              <a:rPr lang="en-US" sz="4000" b="1" dirty="0"/>
              <a:t>Chocolate</a:t>
            </a:r>
            <a:r>
              <a:rPr lang="en-US" sz="4000" dirty="0"/>
              <a:t> – color is </a:t>
            </a:r>
            <a:r>
              <a:rPr lang="en-US" sz="4000" dirty="0">
                <a:solidFill>
                  <a:schemeClr val="accent6">
                    <a:lumMod val="75000"/>
                  </a:schemeClr>
                </a:solidFill>
              </a:rPr>
              <a:t>good</a:t>
            </a:r>
            <a:r>
              <a:rPr lang="en-US" sz="4000" dirty="0"/>
              <a:t>; caffeine, theobromine, phenylethylamine, anandamide, et cetera are </a:t>
            </a:r>
            <a:r>
              <a:rPr lang="en-US" sz="4000" dirty="0">
                <a:solidFill>
                  <a:srgbClr val="FF0000"/>
                </a:solidFill>
              </a:rPr>
              <a:t>bad</a:t>
            </a:r>
          </a:p>
        </p:txBody>
      </p:sp>
    </p:spTree>
    <p:extLst>
      <p:ext uri="{BB962C8B-B14F-4D97-AF65-F5344CB8AC3E}">
        <p14:creationId xmlns:p14="http://schemas.microsoft.com/office/powerpoint/2010/main" val="4083106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7F1F8-099D-A6F5-96BB-A2310BB3EB26}"/>
              </a:ext>
            </a:extLst>
          </p:cNvPr>
          <p:cNvSpPr>
            <a:spLocks noGrp="1"/>
          </p:cNvSpPr>
          <p:nvPr>
            <p:ph type="title"/>
          </p:nvPr>
        </p:nvSpPr>
        <p:spPr>
          <a:xfrm>
            <a:off x="24120" y="299340"/>
            <a:ext cx="12143758" cy="1351842"/>
          </a:xfrm>
        </p:spPr>
        <p:txBody>
          <a:bodyPr>
            <a:noAutofit/>
          </a:bodyPr>
          <a:lstStyle/>
          <a:p>
            <a:pPr algn="ctr"/>
            <a:r>
              <a:rPr lang="en-US" sz="7200" b="1" dirty="0">
                <a:solidFill>
                  <a:srgbClr val="002060"/>
                </a:solidFill>
                <a:latin typeface="+mn-lt"/>
              </a:rPr>
              <a:t>MIXTURES OF </a:t>
            </a:r>
            <a:r>
              <a:rPr lang="en-US" sz="7200" b="1" dirty="0">
                <a:solidFill>
                  <a:schemeClr val="accent6">
                    <a:lumMod val="75000"/>
                  </a:schemeClr>
                </a:solidFill>
                <a:latin typeface="+mn-lt"/>
              </a:rPr>
              <a:t>GOOD</a:t>
            </a:r>
            <a:r>
              <a:rPr lang="en-US" sz="7200" b="1" dirty="0">
                <a:solidFill>
                  <a:srgbClr val="002060"/>
                </a:solidFill>
                <a:latin typeface="+mn-lt"/>
              </a:rPr>
              <a:t> AND </a:t>
            </a:r>
            <a:r>
              <a:rPr lang="en-US" sz="7200" b="1" dirty="0">
                <a:solidFill>
                  <a:srgbClr val="FF0000"/>
                </a:solidFill>
                <a:latin typeface="+mn-lt"/>
              </a:rPr>
              <a:t>BAD</a:t>
            </a:r>
          </a:p>
        </p:txBody>
      </p:sp>
      <p:sp>
        <p:nvSpPr>
          <p:cNvPr id="3" name="Content Placeholder 2">
            <a:extLst>
              <a:ext uri="{FF2B5EF4-FFF2-40B4-BE49-F238E27FC236}">
                <a16:creationId xmlns:a16="http://schemas.microsoft.com/office/drawing/2014/main" id="{34DF8614-317C-F069-B0E5-B966F8B42990}"/>
              </a:ext>
            </a:extLst>
          </p:cNvPr>
          <p:cNvSpPr>
            <a:spLocks noGrp="1"/>
          </p:cNvSpPr>
          <p:nvPr>
            <p:ph idx="1"/>
          </p:nvPr>
        </p:nvSpPr>
        <p:spPr>
          <a:xfrm>
            <a:off x="801743" y="1759840"/>
            <a:ext cx="10588511" cy="4871181"/>
          </a:xfrm>
        </p:spPr>
        <p:txBody>
          <a:bodyPr>
            <a:normAutofit lnSpcReduction="10000"/>
          </a:bodyPr>
          <a:lstStyle/>
          <a:p>
            <a:r>
              <a:rPr lang="en-US" sz="4000" b="1" dirty="0"/>
              <a:t>Hollywood movies </a:t>
            </a:r>
            <a:r>
              <a:rPr lang="en-US" sz="4000" dirty="0"/>
              <a:t>– great themes &amp; stories are</a:t>
            </a:r>
            <a:r>
              <a:rPr lang="en-US" sz="4000" dirty="0">
                <a:solidFill>
                  <a:schemeClr val="accent6">
                    <a:lumMod val="75000"/>
                  </a:schemeClr>
                </a:solidFill>
              </a:rPr>
              <a:t> good</a:t>
            </a:r>
            <a:r>
              <a:rPr lang="en-US" sz="4000" dirty="0"/>
              <a:t>; lust, pride, violence, &amp; foul language are </a:t>
            </a:r>
            <a:r>
              <a:rPr lang="en-US" sz="4000" dirty="0">
                <a:solidFill>
                  <a:srgbClr val="FF0000"/>
                </a:solidFill>
              </a:rPr>
              <a:t>bad</a:t>
            </a:r>
          </a:p>
          <a:p>
            <a:r>
              <a:rPr lang="en-US" sz="4000" b="1" dirty="0"/>
              <a:t>Popular music </a:t>
            </a:r>
            <a:r>
              <a:rPr lang="en-US" sz="4000" dirty="0"/>
              <a:t>– some </a:t>
            </a:r>
            <a:r>
              <a:rPr lang="en-US" sz="4000" dirty="0">
                <a:solidFill>
                  <a:srgbClr val="FF0000"/>
                </a:solidFill>
              </a:rPr>
              <a:t>good</a:t>
            </a:r>
            <a:r>
              <a:rPr lang="en-US" sz="4000" dirty="0"/>
              <a:t> ideas mixed with </a:t>
            </a:r>
            <a:r>
              <a:rPr lang="en-US" sz="4000" dirty="0">
                <a:solidFill>
                  <a:srgbClr val="FF0000"/>
                </a:solidFill>
              </a:rPr>
              <a:t>immorality, lust, selfishness, and pride</a:t>
            </a:r>
          </a:p>
          <a:p>
            <a:r>
              <a:rPr lang="en-US" sz="4000" b="1" dirty="0"/>
              <a:t>Christian Rock or Pop </a:t>
            </a:r>
            <a:r>
              <a:rPr lang="en-US" sz="4000" dirty="0"/>
              <a:t>– </a:t>
            </a:r>
            <a:r>
              <a:rPr lang="en-US" sz="4000" dirty="0">
                <a:solidFill>
                  <a:schemeClr val="accent6">
                    <a:lumMod val="75000"/>
                  </a:schemeClr>
                </a:solidFill>
              </a:rPr>
              <a:t>Christian</a:t>
            </a:r>
            <a:r>
              <a:rPr lang="en-US" sz="4000" dirty="0"/>
              <a:t> words; </a:t>
            </a:r>
            <a:r>
              <a:rPr lang="en-US" sz="4000" dirty="0">
                <a:solidFill>
                  <a:srgbClr val="FF0000"/>
                </a:solidFill>
              </a:rPr>
              <a:t>satanic </a:t>
            </a:r>
            <a:r>
              <a:rPr lang="en-US" sz="4000" dirty="0"/>
              <a:t>music styles</a:t>
            </a:r>
          </a:p>
          <a:p>
            <a:r>
              <a:rPr lang="en-US" sz="4000" b="1" dirty="0"/>
              <a:t>Competitive Sports </a:t>
            </a:r>
            <a:r>
              <a:rPr lang="en-US" sz="4000" dirty="0"/>
              <a:t>–exercise is </a:t>
            </a:r>
            <a:r>
              <a:rPr lang="en-US" sz="4000" dirty="0">
                <a:solidFill>
                  <a:schemeClr val="accent6">
                    <a:lumMod val="75000"/>
                  </a:schemeClr>
                </a:solidFill>
              </a:rPr>
              <a:t>good</a:t>
            </a:r>
            <a:r>
              <a:rPr lang="en-US" sz="4000" dirty="0"/>
              <a:t> ; </a:t>
            </a:r>
            <a:r>
              <a:rPr lang="en-US" sz="4000" dirty="0">
                <a:solidFill>
                  <a:schemeClr val="tx1">
                    <a:lumMod val="95000"/>
                    <a:lumOff val="5000"/>
                  </a:schemeClr>
                </a:solidFill>
              </a:rPr>
              <a:t>pride, selfishness, domination, &amp; competition are</a:t>
            </a:r>
            <a:r>
              <a:rPr lang="en-US" sz="4000" dirty="0">
                <a:solidFill>
                  <a:srgbClr val="FF0000"/>
                </a:solidFill>
              </a:rPr>
              <a:t> bad</a:t>
            </a:r>
          </a:p>
          <a:p>
            <a:endParaRPr lang="en-US" dirty="0"/>
          </a:p>
        </p:txBody>
      </p:sp>
    </p:spTree>
    <p:extLst>
      <p:ext uri="{BB962C8B-B14F-4D97-AF65-F5344CB8AC3E}">
        <p14:creationId xmlns:p14="http://schemas.microsoft.com/office/powerpoint/2010/main" val="28523684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ABB5-6565-AC3A-D70B-DD5DEA0650F0}"/>
              </a:ext>
            </a:extLst>
          </p:cNvPr>
          <p:cNvSpPr>
            <a:spLocks noGrp="1"/>
          </p:cNvSpPr>
          <p:nvPr>
            <p:ph type="title"/>
          </p:nvPr>
        </p:nvSpPr>
        <p:spPr>
          <a:xfrm>
            <a:off x="578079" y="2312306"/>
            <a:ext cx="11035842" cy="1483440"/>
          </a:xfrm>
        </p:spPr>
        <p:txBody>
          <a:bodyPr>
            <a:noAutofit/>
          </a:bodyPr>
          <a:lstStyle/>
          <a:p>
            <a:pPr algn="ctr"/>
            <a:br>
              <a:rPr lang="en-US" sz="7200" b="1" dirty="0">
                <a:solidFill>
                  <a:srgbClr val="002060"/>
                </a:solidFill>
                <a:latin typeface="+mn-lt"/>
              </a:rPr>
            </a:br>
            <a:r>
              <a:rPr lang="en-US" sz="7200" b="1" dirty="0">
                <a:solidFill>
                  <a:srgbClr val="002060"/>
                </a:solidFill>
                <a:latin typeface="+mn-lt"/>
              </a:rPr>
              <a:t>“But you </a:t>
            </a:r>
            <a:r>
              <a:rPr lang="en-US" sz="7200" b="1" dirty="0">
                <a:solidFill>
                  <a:srgbClr val="FF0000"/>
                </a:solidFill>
                <a:latin typeface="+mn-lt"/>
              </a:rPr>
              <a:t>shall not eat flesh with its life</a:t>
            </a:r>
            <a:r>
              <a:rPr lang="en-US" sz="7200" b="1" dirty="0">
                <a:solidFill>
                  <a:srgbClr val="002060"/>
                </a:solidFill>
                <a:latin typeface="+mn-lt"/>
              </a:rPr>
              <a:t>, that is, </a:t>
            </a:r>
            <a:r>
              <a:rPr lang="en-US" sz="7200" b="1" dirty="0">
                <a:solidFill>
                  <a:srgbClr val="FF0000"/>
                </a:solidFill>
                <a:latin typeface="+mn-lt"/>
              </a:rPr>
              <a:t>its blood</a:t>
            </a:r>
            <a:r>
              <a:rPr lang="en-US" sz="7200" b="1" dirty="0">
                <a:solidFill>
                  <a:srgbClr val="002060"/>
                </a:solidFill>
                <a:latin typeface="+mn-lt"/>
              </a:rPr>
              <a:t>.”</a:t>
            </a:r>
          </a:p>
        </p:txBody>
      </p:sp>
      <p:sp>
        <p:nvSpPr>
          <p:cNvPr id="3" name="TextBox 2">
            <a:extLst>
              <a:ext uri="{FF2B5EF4-FFF2-40B4-BE49-F238E27FC236}">
                <a16:creationId xmlns:a16="http://schemas.microsoft.com/office/drawing/2014/main" id="{C40A3B62-3202-3B68-3087-173BF0321780}"/>
              </a:ext>
            </a:extLst>
          </p:cNvPr>
          <p:cNvSpPr txBox="1"/>
          <p:nvPr/>
        </p:nvSpPr>
        <p:spPr>
          <a:xfrm>
            <a:off x="1357895" y="6488668"/>
            <a:ext cx="1129459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Genesis </a:t>
            </a:r>
            <a:r>
              <a:rPr lang="en-US" b="1" dirty="0">
                <a:solidFill>
                  <a:prstClr val="black"/>
                </a:solidFill>
                <a:latin typeface="Garamond" panose="02020404030301010803" pitchFamily="18" charset="0"/>
              </a:rPr>
              <a:t>9:4</a:t>
            </a:r>
            <a:r>
              <a:rPr kumimoji="0" lang="en-US" sz="18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 The Holy Bible. New King James Version®. Thomas Nelson Publishers: Nashville, TN, © 1982.</a:t>
            </a:r>
          </a:p>
        </p:txBody>
      </p:sp>
    </p:spTree>
    <p:extLst>
      <p:ext uri="{BB962C8B-B14F-4D97-AF65-F5344CB8AC3E}">
        <p14:creationId xmlns:p14="http://schemas.microsoft.com/office/powerpoint/2010/main" val="39176147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ABB5-6565-AC3A-D70B-DD5DEA0650F0}"/>
              </a:ext>
            </a:extLst>
          </p:cNvPr>
          <p:cNvSpPr>
            <a:spLocks noGrp="1"/>
          </p:cNvSpPr>
          <p:nvPr>
            <p:ph type="title"/>
          </p:nvPr>
        </p:nvSpPr>
        <p:spPr>
          <a:xfrm>
            <a:off x="578079" y="2121532"/>
            <a:ext cx="11035842" cy="1483440"/>
          </a:xfrm>
        </p:spPr>
        <p:txBody>
          <a:bodyPr>
            <a:noAutofit/>
          </a:bodyPr>
          <a:lstStyle/>
          <a:p>
            <a:pPr algn="ctr"/>
            <a:br>
              <a:rPr lang="en-US" sz="7200" b="1" dirty="0">
                <a:solidFill>
                  <a:srgbClr val="002060"/>
                </a:solidFill>
                <a:latin typeface="+mn-lt"/>
              </a:rPr>
            </a:br>
            <a:r>
              <a:rPr lang="en-US" sz="7200" b="1" dirty="0">
                <a:solidFill>
                  <a:srgbClr val="002060"/>
                </a:solidFill>
                <a:latin typeface="+mn-lt"/>
              </a:rPr>
              <a:t>“we write to them to abstain from things polluted by idols, from sexual immorality, </a:t>
            </a:r>
            <a:r>
              <a:rPr lang="en-US" sz="7200" b="1" dirty="0">
                <a:solidFill>
                  <a:srgbClr val="FF0000"/>
                </a:solidFill>
                <a:latin typeface="+mn-lt"/>
              </a:rPr>
              <a:t>from things strangled</a:t>
            </a:r>
            <a:r>
              <a:rPr lang="en-US" sz="7200" b="1" dirty="0">
                <a:solidFill>
                  <a:srgbClr val="002060"/>
                </a:solidFill>
                <a:latin typeface="+mn-lt"/>
              </a:rPr>
              <a:t>, and </a:t>
            </a:r>
            <a:r>
              <a:rPr lang="en-US" sz="7200" b="1" dirty="0">
                <a:solidFill>
                  <a:srgbClr val="FF0000"/>
                </a:solidFill>
                <a:latin typeface="+mn-lt"/>
              </a:rPr>
              <a:t>from blood</a:t>
            </a:r>
            <a:r>
              <a:rPr lang="en-US" sz="7200" b="1" dirty="0">
                <a:solidFill>
                  <a:srgbClr val="002060"/>
                </a:solidFill>
                <a:latin typeface="+mn-lt"/>
              </a:rPr>
              <a:t>.”</a:t>
            </a:r>
          </a:p>
        </p:txBody>
      </p:sp>
      <p:sp>
        <p:nvSpPr>
          <p:cNvPr id="3" name="TextBox 2">
            <a:extLst>
              <a:ext uri="{FF2B5EF4-FFF2-40B4-BE49-F238E27FC236}">
                <a16:creationId xmlns:a16="http://schemas.microsoft.com/office/drawing/2014/main" id="{C40A3B62-3202-3B68-3087-173BF0321780}"/>
              </a:ext>
            </a:extLst>
          </p:cNvPr>
          <p:cNvSpPr txBox="1"/>
          <p:nvPr/>
        </p:nvSpPr>
        <p:spPr>
          <a:xfrm>
            <a:off x="1469728" y="6488668"/>
            <a:ext cx="1129459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Garamond" panose="02020404030301010803" pitchFamily="18" charset="0"/>
              </a:rPr>
              <a:t>Acts 15:20</a:t>
            </a:r>
            <a:r>
              <a:rPr kumimoji="0" lang="en-US" sz="18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 The Holy Bible. New King James Version®. Thomas Nelson Publishers: Nashville, TN, © 1982.</a:t>
            </a:r>
          </a:p>
        </p:txBody>
      </p:sp>
    </p:spTree>
    <p:extLst>
      <p:ext uri="{BB962C8B-B14F-4D97-AF65-F5344CB8AC3E}">
        <p14:creationId xmlns:p14="http://schemas.microsoft.com/office/powerpoint/2010/main" val="23044922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63F03-3AB0-322D-5CC7-BFDE2A7CC46C}"/>
              </a:ext>
            </a:extLst>
          </p:cNvPr>
          <p:cNvSpPr>
            <a:spLocks noGrp="1"/>
          </p:cNvSpPr>
          <p:nvPr>
            <p:ph type="title"/>
          </p:nvPr>
        </p:nvSpPr>
        <p:spPr>
          <a:xfrm>
            <a:off x="897406" y="2766218"/>
            <a:ext cx="10515600" cy="1325563"/>
          </a:xfrm>
        </p:spPr>
        <p:txBody>
          <a:bodyPr>
            <a:noAutofit/>
          </a:bodyPr>
          <a:lstStyle/>
          <a:p>
            <a:pPr algn="ctr"/>
            <a:r>
              <a:rPr lang="en-US" sz="9600" b="1" dirty="0">
                <a:solidFill>
                  <a:srgbClr val="002060"/>
                </a:solidFill>
                <a:latin typeface="Calibri" panose="020F0502020204030204" pitchFamily="34" charset="0"/>
                <a:cs typeface="Calibri" panose="020F0502020204030204" pitchFamily="34" charset="0"/>
              </a:rPr>
              <a:t>NO </a:t>
            </a:r>
            <a:r>
              <a:rPr lang="en-US" sz="9600" b="1" dirty="0">
                <a:solidFill>
                  <a:srgbClr val="FF0000"/>
                </a:solidFill>
                <a:latin typeface="Calibri" panose="020F0502020204030204" pitchFamily="34" charset="0"/>
                <a:cs typeface="Calibri" panose="020F0502020204030204" pitchFamily="34" charset="0"/>
              </a:rPr>
              <a:t>RED</a:t>
            </a:r>
            <a:r>
              <a:rPr lang="en-US" sz="9600" b="1" dirty="0">
                <a:solidFill>
                  <a:srgbClr val="002060"/>
                </a:solidFill>
                <a:latin typeface="Calibri" panose="020F0502020204030204" pitchFamily="34" charset="0"/>
                <a:cs typeface="Calibri" panose="020F0502020204030204" pitchFamily="34" charset="0"/>
              </a:rPr>
              <a:t> MEAT</a:t>
            </a:r>
            <a:endParaRPr lang="en-US" sz="9600" b="1"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57412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69E92-2BDD-192F-5887-CA87F78184E5}"/>
              </a:ext>
            </a:extLst>
          </p:cNvPr>
          <p:cNvSpPr>
            <a:spLocks noGrp="1"/>
          </p:cNvSpPr>
          <p:nvPr>
            <p:ph type="title"/>
          </p:nvPr>
        </p:nvSpPr>
        <p:spPr/>
        <p:txBody>
          <a:bodyPr>
            <a:noAutofit/>
          </a:bodyPr>
          <a:lstStyle/>
          <a:p>
            <a:pPr algn="ctr"/>
            <a:r>
              <a:rPr lang="en-US" sz="9600" b="1" dirty="0">
                <a:solidFill>
                  <a:srgbClr val="002060"/>
                </a:solidFill>
                <a:latin typeface="+mn-lt"/>
              </a:rPr>
              <a:t>A STEWARD</a:t>
            </a:r>
          </a:p>
        </p:txBody>
      </p:sp>
      <p:sp>
        <p:nvSpPr>
          <p:cNvPr id="3" name="Content Placeholder 2">
            <a:extLst>
              <a:ext uri="{FF2B5EF4-FFF2-40B4-BE49-F238E27FC236}">
                <a16:creationId xmlns:a16="http://schemas.microsoft.com/office/drawing/2014/main" id="{C47BC14C-2EB3-0AE5-E970-3B2320EA123C}"/>
              </a:ext>
            </a:extLst>
          </p:cNvPr>
          <p:cNvSpPr>
            <a:spLocks noGrp="1"/>
          </p:cNvSpPr>
          <p:nvPr>
            <p:ph sz="half" idx="1"/>
          </p:nvPr>
        </p:nvSpPr>
        <p:spPr>
          <a:xfrm>
            <a:off x="447331" y="2092395"/>
            <a:ext cx="7782267" cy="4450473"/>
          </a:xfrm>
        </p:spPr>
        <p:txBody>
          <a:bodyPr>
            <a:noAutofit/>
          </a:bodyPr>
          <a:lstStyle/>
          <a:p>
            <a:r>
              <a:rPr lang="en-US" sz="5400" b="1" dirty="0"/>
              <a:t>A</a:t>
            </a:r>
            <a:r>
              <a:rPr lang="en-US" sz="5400" dirty="0"/>
              <a:t>bstemiousness (abstain)</a:t>
            </a:r>
          </a:p>
          <a:p>
            <a:r>
              <a:rPr lang="en-US" sz="5400" b="1" dirty="0"/>
              <a:t>S</a:t>
            </a:r>
            <a:r>
              <a:rPr lang="en-US" sz="5400" dirty="0"/>
              <a:t>unlight</a:t>
            </a:r>
          </a:p>
          <a:p>
            <a:r>
              <a:rPr lang="en-US" sz="5400" b="1" dirty="0"/>
              <a:t>T</a:t>
            </a:r>
            <a:r>
              <a:rPr lang="en-US" sz="5400" dirty="0"/>
              <a:t>rust in Divine Power</a:t>
            </a:r>
          </a:p>
          <a:p>
            <a:r>
              <a:rPr lang="en-US" sz="5400" b="1" dirty="0"/>
              <a:t>E</a:t>
            </a:r>
            <a:r>
              <a:rPr lang="en-US" sz="5400" dirty="0"/>
              <a:t>xercise</a:t>
            </a:r>
          </a:p>
        </p:txBody>
      </p:sp>
      <p:sp>
        <p:nvSpPr>
          <p:cNvPr id="4" name="Content Placeholder 3">
            <a:extLst>
              <a:ext uri="{FF2B5EF4-FFF2-40B4-BE49-F238E27FC236}">
                <a16:creationId xmlns:a16="http://schemas.microsoft.com/office/drawing/2014/main" id="{FE382F90-65F1-CFE2-9EDB-A116B91AA5AF}"/>
              </a:ext>
            </a:extLst>
          </p:cNvPr>
          <p:cNvSpPr>
            <a:spLocks noGrp="1"/>
          </p:cNvSpPr>
          <p:nvPr>
            <p:ph sz="half" idx="2"/>
          </p:nvPr>
        </p:nvSpPr>
        <p:spPr>
          <a:xfrm>
            <a:off x="8138050" y="2092395"/>
            <a:ext cx="5181600" cy="4351338"/>
          </a:xfrm>
        </p:spPr>
        <p:txBody>
          <a:bodyPr/>
          <a:lstStyle/>
          <a:p>
            <a:r>
              <a:rPr lang="en-US" sz="5400" b="1" dirty="0"/>
              <a:t>W</a:t>
            </a:r>
            <a:r>
              <a:rPr lang="en-US" sz="5400" dirty="0"/>
              <a:t>ater</a:t>
            </a:r>
          </a:p>
          <a:p>
            <a:r>
              <a:rPr lang="en-US" sz="5400" b="1" dirty="0"/>
              <a:t>A</a:t>
            </a:r>
            <a:r>
              <a:rPr lang="en-US" sz="5400" dirty="0"/>
              <a:t>ir (fresh)</a:t>
            </a:r>
          </a:p>
          <a:p>
            <a:r>
              <a:rPr lang="en-US" sz="5400" b="1" dirty="0"/>
              <a:t>R</a:t>
            </a:r>
            <a:r>
              <a:rPr lang="en-US" sz="5400" dirty="0"/>
              <a:t>est</a:t>
            </a:r>
          </a:p>
          <a:p>
            <a:r>
              <a:rPr lang="en-US" sz="5400" b="1" dirty="0"/>
              <a:t>D</a:t>
            </a:r>
            <a:r>
              <a:rPr lang="en-US" sz="5400" dirty="0"/>
              <a:t>iet (</a:t>
            </a:r>
            <a:r>
              <a:rPr lang="en-US" sz="5400" b="1" dirty="0"/>
              <a:t>WFPB</a:t>
            </a:r>
            <a:r>
              <a:rPr lang="en-US" sz="5400" dirty="0"/>
              <a:t>)</a:t>
            </a:r>
          </a:p>
          <a:p>
            <a:endParaRPr lang="en-US" dirty="0"/>
          </a:p>
        </p:txBody>
      </p:sp>
    </p:spTree>
    <p:extLst>
      <p:ext uri="{BB962C8B-B14F-4D97-AF65-F5344CB8AC3E}">
        <p14:creationId xmlns:p14="http://schemas.microsoft.com/office/powerpoint/2010/main" val="32752972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ABB5-6565-AC3A-D70B-DD5DEA0650F0}"/>
              </a:ext>
            </a:extLst>
          </p:cNvPr>
          <p:cNvSpPr>
            <a:spLocks noGrp="1"/>
          </p:cNvSpPr>
          <p:nvPr>
            <p:ph type="title"/>
          </p:nvPr>
        </p:nvSpPr>
        <p:spPr>
          <a:xfrm>
            <a:off x="578079" y="2121532"/>
            <a:ext cx="11035842" cy="1483440"/>
          </a:xfrm>
        </p:spPr>
        <p:txBody>
          <a:bodyPr>
            <a:noAutofit/>
          </a:bodyPr>
          <a:lstStyle/>
          <a:p>
            <a:pPr algn="ctr"/>
            <a:br>
              <a:rPr lang="en-US" sz="7200" b="1" dirty="0">
                <a:solidFill>
                  <a:srgbClr val="002060"/>
                </a:solidFill>
                <a:latin typeface="+mn-lt"/>
              </a:rPr>
            </a:br>
            <a:r>
              <a:rPr lang="en-US" sz="7200" b="1" dirty="0">
                <a:solidFill>
                  <a:srgbClr val="002060"/>
                </a:solidFill>
                <a:latin typeface="+mn-lt"/>
              </a:rPr>
              <a:t>“You shall take with you </a:t>
            </a:r>
            <a:r>
              <a:rPr lang="en-US" sz="7200" b="1" dirty="0">
                <a:solidFill>
                  <a:schemeClr val="accent6">
                    <a:lumMod val="75000"/>
                  </a:schemeClr>
                </a:solidFill>
                <a:latin typeface="+mn-lt"/>
              </a:rPr>
              <a:t>seven each of every clean animal</a:t>
            </a:r>
            <a:r>
              <a:rPr lang="en-US" sz="7200" b="1" dirty="0">
                <a:solidFill>
                  <a:srgbClr val="002060"/>
                </a:solidFill>
                <a:latin typeface="+mn-lt"/>
              </a:rPr>
              <a:t>, a male and his female; </a:t>
            </a:r>
            <a:r>
              <a:rPr lang="en-US" sz="7200" b="1" dirty="0">
                <a:solidFill>
                  <a:srgbClr val="FF0000"/>
                </a:solidFill>
                <a:latin typeface="+mn-lt"/>
              </a:rPr>
              <a:t>two each of animals that are unclean</a:t>
            </a:r>
            <a:r>
              <a:rPr lang="en-US" sz="7200" b="1" dirty="0">
                <a:solidFill>
                  <a:srgbClr val="002060"/>
                </a:solidFill>
                <a:latin typeface="+mn-lt"/>
              </a:rPr>
              <a:t>, a male and his female.”</a:t>
            </a:r>
          </a:p>
        </p:txBody>
      </p:sp>
      <p:sp>
        <p:nvSpPr>
          <p:cNvPr id="3" name="TextBox 2">
            <a:extLst>
              <a:ext uri="{FF2B5EF4-FFF2-40B4-BE49-F238E27FC236}">
                <a16:creationId xmlns:a16="http://schemas.microsoft.com/office/drawing/2014/main" id="{C40A3B62-3202-3B68-3087-173BF0321780}"/>
              </a:ext>
            </a:extLst>
          </p:cNvPr>
          <p:cNvSpPr txBox="1"/>
          <p:nvPr/>
        </p:nvSpPr>
        <p:spPr>
          <a:xfrm>
            <a:off x="1469728" y="6488668"/>
            <a:ext cx="1129459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Gens</a:t>
            </a:r>
            <a:r>
              <a:rPr lang="en-US" b="1" dirty="0">
                <a:solidFill>
                  <a:prstClr val="black"/>
                </a:solidFill>
                <a:latin typeface="Garamond" panose="02020404030301010803" pitchFamily="18" charset="0"/>
              </a:rPr>
              <a:t>is 7:2</a:t>
            </a:r>
            <a:r>
              <a:rPr kumimoji="0" lang="en-US" sz="18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 The Holy Bible. New King James Version®. Thomas Nelson Publishers: Nashville, TN, © 1982.</a:t>
            </a:r>
          </a:p>
        </p:txBody>
      </p:sp>
    </p:spTree>
    <p:extLst>
      <p:ext uri="{BB962C8B-B14F-4D97-AF65-F5344CB8AC3E}">
        <p14:creationId xmlns:p14="http://schemas.microsoft.com/office/powerpoint/2010/main" val="29720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63F03-3AB0-322D-5CC7-BFDE2A7CC46C}"/>
              </a:ext>
            </a:extLst>
          </p:cNvPr>
          <p:cNvSpPr>
            <a:spLocks noGrp="1"/>
          </p:cNvSpPr>
          <p:nvPr>
            <p:ph type="title"/>
          </p:nvPr>
        </p:nvSpPr>
        <p:spPr>
          <a:xfrm>
            <a:off x="897406" y="2766218"/>
            <a:ext cx="10515600" cy="1325563"/>
          </a:xfrm>
        </p:spPr>
        <p:txBody>
          <a:bodyPr>
            <a:noAutofit/>
          </a:bodyPr>
          <a:lstStyle/>
          <a:p>
            <a:pPr algn="ctr"/>
            <a:r>
              <a:rPr lang="en-US" sz="9600" b="1" dirty="0">
                <a:solidFill>
                  <a:srgbClr val="002060"/>
                </a:solidFill>
                <a:latin typeface="Calibri" panose="020F0502020204030204" pitchFamily="34" charset="0"/>
                <a:cs typeface="Calibri" panose="020F0502020204030204" pitchFamily="34" charset="0"/>
              </a:rPr>
              <a:t>NO </a:t>
            </a:r>
            <a:r>
              <a:rPr lang="en-US" sz="9600" b="1" dirty="0">
                <a:solidFill>
                  <a:srgbClr val="FF0000"/>
                </a:solidFill>
                <a:latin typeface="Calibri" panose="020F0502020204030204" pitchFamily="34" charset="0"/>
                <a:cs typeface="Calibri" panose="020F0502020204030204" pitchFamily="34" charset="0"/>
              </a:rPr>
              <a:t>UNCLEAN</a:t>
            </a:r>
            <a:r>
              <a:rPr lang="en-US" sz="9600" b="1" dirty="0">
                <a:solidFill>
                  <a:srgbClr val="002060"/>
                </a:solidFill>
                <a:latin typeface="Calibri" panose="020F0502020204030204" pitchFamily="34" charset="0"/>
                <a:cs typeface="Calibri" panose="020F0502020204030204" pitchFamily="34" charset="0"/>
              </a:rPr>
              <a:t> MEAT</a:t>
            </a:r>
            <a:endParaRPr lang="en-US" sz="9600" b="1"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167624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ABB5-6565-AC3A-D70B-DD5DEA0650F0}"/>
              </a:ext>
            </a:extLst>
          </p:cNvPr>
          <p:cNvSpPr>
            <a:spLocks noGrp="1"/>
          </p:cNvSpPr>
          <p:nvPr>
            <p:ph type="title"/>
          </p:nvPr>
        </p:nvSpPr>
        <p:spPr>
          <a:xfrm>
            <a:off x="578079" y="2174159"/>
            <a:ext cx="11035842" cy="1483440"/>
          </a:xfrm>
        </p:spPr>
        <p:txBody>
          <a:bodyPr>
            <a:noAutofit/>
          </a:bodyPr>
          <a:lstStyle/>
          <a:p>
            <a:pPr algn="ctr"/>
            <a:br>
              <a:rPr lang="en-US" sz="7200" b="1" dirty="0">
                <a:solidFill>
                  <a:srgbClr val="002060"/>
                </a:solidFill>
                <a:latin typeface="+mn-lt"/>
              </a:rPr>
            </a:br>
            <a:r>
              <a:rPr lang="en-US" sz="5400" b="1" dirty="0">
                <a:solidFill>
                  <a:srgbClr val="002060"/>
                </a:solidFill>
                <a:latin typeface="+mn-lt"/>
              </a:rPr>
              <a:t>“But with most of them </a:t>
            </a:r>
            <a:r>
              <a:rPr lang="en-US" sz="5400" b="1" dirty="0">
                <a:solidFill>
                  <a:srgbClr val="FF0000"/>
                </a:solidFill>
                <a:latin typeface="+mn-lt"/>
              </a:rPr>
              <a:t>God was </a:t>
            </a:r>
            <a:r>
              <a:rPr lang="en-US" sz="5400" b="1" u="sng" dirty="0">
                <a:solidFill>
                  <a:srgbClr val="FF0000"/>
                </a:solidFill>
                <a:latin typeface="+mn-lt"/>
              </a:rPr>
              <a:t>not</a:t>
            </a:r>
            <a:r>
              <a:rPr lang="en-US" sz="5400" b="1" dirty="0">
                <a:solidFill>
                  <a:srgbClr val="FF0000"/>
                </a:solidFill>
                <a:latin typeface="+mn-lt"/>
              </a:rPr>
              <a:t> well pleased</a:t>
            </a:r>
            <a:r>
              <a:rPr lang="en-US" sz="5400" b="1" dirty="0">
                <a:solidFill>
                  <a:srgbClr val="002060"/>
                </a:solidFill>
                <a:latin typeface="+mn-lt"/>
              </a:rPr>
              <a:t>, for their </a:t>
            </a:r>
            <a:r>
              <a:rPr lang="en-US" sz="5400" b="1" dirty="0">
                <a:solidFill>
                  <a:srgbClr val="FF0000"/>
                </a:solidFill>
                <a:latin typeface="+mn-lt"/>
              </a:rPr>
              <a:t>bodies were scattered </a:t>
            </a:r>
            <a:r>
              <a:rPr lang="en-US" sz="5400" b="1" dirty="0">
                <a:solidFill>
                  <a:srgbClr val="002060"/>
                </a:solidFill>
                <a:latin typeface="+mn-lt"/>
              </a:rPr>
              <a:t>in the wilderness.</a:t>
            </a:r>
            <a:br>
              <a:rPr lang="en-US" sz="5400" b="1" dirty="0">
                <a:solidFill>
                  <a:srgbClr val="002060"/>
                </a:solidFill>
                <a:latin typeface="+mn-lt"/>
              </a:rPr>
            </a:br>
            <a:r>
              <a:rPr lang="en-US" sz="5400" b="1" dirty="0">
                <a:solidFill>
                  <a:srgbClr val="002060"/>
                </a:solidFill>
                <a:latin typeface="+mn-lt"/>
              </a:rPr>
              <a:t>Now these things became </a:t>
            </a:r>
            <a:r>
              <a:rPr lang="en-US" sz="5400" b="1" dirty="0">
                <a:solidFill>
                  <a:schemeClr val="accent6">
                    <a:lumMod val="75000"/>
                  </a:schemeClr>
                </a:solidFill>
                <a:latin typeface="+mn-lt"/>
              </a:rPr>
              <a:t>our examples</a:t>
            </a:r>
            <a:r>
              <a:rPr lang="en-US" sz="5400" b="1" dirty="0">
                <a:solidFill>
                  <a:srgbClr val="002060"/>
                </a:solidFill>
                <a:latin typeface="+mn-lt"/>
              </a:rPr>
              <a:t>, to the intent that we should </a:t>
            </a:r>
            <a:r>
              <a:rPr lang="en-US" sz="5400" b="1" u="sng" dirty="0">
                <a:solidFill>
                  <a:srgbClr val="002060"/>
                </a:solidFill>
                <a:latin typeface="+mn-lt"/>
              </a:rPr>
              <a:t>not</a:t>
            </a:r>
            <a:r>
              <a:rPr lang="en-US" sz="5400" b="1" dirty="0">
                <a:solidFill>
                  <a:srgbClr val="002060"/>
                </a:solidFill>
                <a:latin typeface="+mn-lt"/>
              </a:rPr>
              <a:t> </a:t>
            </a:r>
            <a:r>
              <a:rPr lang="en-US" sz="5400" b="1" dirty="0">
                <a:solidFill>
                  <a:srgbClr val="FF0000"/>
                </a:solidFill>
                <a:latin typeface="+mn-lt"/>
              </a:rPr>
              <a:t>lust after </a:t>
            </a:r>
            <a:r>
              <a:rPr lang="en-US" sz="5400" b="1" u="sng" dirty="0">
                <a:solidFill>
                  <a:srgbClr val="FF0000"/>
                </a:solidFill>
                <a:latin typeface="+mn-lt"/>
              </a:rPr>
              <a:t>evil things </a:t>
            </a:r>
            <a:r>
              <a:rPr lang="en-US" sz="5400" b="1" dirty="0">
                <a:solidFill>
                  <a:srgbClr val="002060"/>
                </a:solidFill>
                <a:latin typeface="+mn-lt"/>
              </a:rPr>
              <a:t>as they also lusted.”</a:t>
            </a:r>
          </a:p>
        </p:txBody>
      </p:sp>
      <p:sp>
        <p:nvSpPr>
          <p:cNvPr id="3" name="TextBox 2">
            <a:extLst>
              <a:ext uri="{FF2B5EF4-FFF2-40B4-BE49-F238E27FC236}">
                <a16:creationId xmlns:a16="http://schemas.microsoft.com/office/drawing/2014/main" id="{C40A3B62-3202-3B68-3087-173BF0321780}"/>
              </a:ext>
            </a:extLst>
          </p:cNvPr>
          <p:cNvSpPr txBox="1"/>
          <p:nvPr/>
        </p:nvSpPr>
        <p:spPr>
          <a:xfrm>
            <a:off x="657842" y="6479742"/>
            <a:ext cx="121064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Garamond" panose="02020404030301010803" pitchFamily="18" charset="0"/>
              </a:rPr>
              <a:t>1 Corinthians 10:5-6</a:t>
            </a:r>
            <a:r>
              <a:rPr kumimoji="0" lang="en-US" sz="18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 The Holy Bible. New King James Version®. Thomas Nelson Publishers: Nashville, TN, © 1982.</a:t>
            </a:r>
          </a:p>
        </p:txBody>
      </p:sp>
    </p:spTree>
    <p:extLst>
      <p:ext uri="{BB962C8B-B14F-4D97-AF65-F5344CB8AC3E}">
        <p14:creationId xmlns:p14="http://schemas.microsoft.com/office/powerpoint/2010/main" val="16416360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ABB5-6565-AC3A-D70B-DD5DEA0650F0}"/>
              </a:ext>
            </a:extLst>
          </p:cNvPr>
          <p:cNvSpPr>
            <a:spLocks noGrp="1"/>
          </p:cNvSpPr>
          <p:nvPr>
            <p:ph type="title"/>
          </p:nvPr>
        </p:nvSpPr>
        <p:spPr>
          <a:xfrm>
            <a:off x="578079" y="2193894"/>
            <a:ext cx="11035842" cy="1483440"/>
          </a:xfrm>
        </p:spPr>
        <p:txBody>
          <a:bodyPr>
            <a:noAutofit/>
          </a:bodyPr>
          <a:lstStyle/>
          <a:p>
            <a:pPr algn="ctr"/>
            <a:br>
              <a:rPr lang="en-US" sz="7200" b="1" dirty="0">
                <a:solidFill>
                  <a:srgbClr val="002060"/>
                </a:solidFill>
                <a:latin typeface="+mn-lt"/>
              </a:rPr>
            </a:br>
            <a:r>
              <a:rPr lang="en-US" b="1" dirty="0">
                <a:solidFill>
                  <a:srgbClr val="002060"/>
                </a:solidFill>
                <a:latin typeface="+mn-lt"/>
              </a:rPr>
              <a:t>“Now the mixed multitude who were among them </a:t>
            </a:r>
            <a:r>
              <a:rPr lang="en-US" b="1" dirty="0">
                <a:solidFill>
                  <a:srgbClr val="FF0000"/>
                </a:solidFill>
                <a:latin typeface="+mn-lt"/>
              </a:rPr>
              <a:t>yielded to </a:t>
            </a:r>
            <a:r>
              <a:rPr lang="en-US" b="1" i="1" dirty="0">
                <a:solidFill>
                  <a:srgbClr val="FF0000"/>
                </a:solidFill>
                <a:latin typeface="+mn-lt"/>
              </a:rPr>
              <a:t>lusting</a:t>
            </a:r>
            <a:r>
              <a:rPr lang="en-US" b="1" dirty="0">
                <a:solidFill>
                  <a:srgbClr val="002060"/>
                </a:solidFill>
                <a:latin typeface="+mn-lt"/>
              </a:rPr>
              <a:t>; so the children of Israel also wept again and said: ‘</a:t>
            </a:r>
            <a:r>
              <a:rPr lang="en-US" b="1" dirty="0">
                <a:solidFill>
                  <a:srgbClr val="FF0000"/>
                </a:solidFill>
                <a:latin typeface="+mn-lt"/>
              </a:rPr>
              <a:t>Who will give us meat to eat</a:t>
            </a:r>
            <a:r>
              <a:rPr lang="en-US" b="1" dirty="0">
                <a:solidFill>
                  <a:srgbClr val="002060"/>
                </a:solidFill>
                <a:latin typeface="+mn-lt"/>
              </a:rPr>
              <a:t>? We remember </a:t>
            </a:r>
            <a:r>
              <a:rPr lang="en-US" b="1" dirty="0">
                <a:solidFill>
                  <a:srgbClr val="FF0000"/>
                </a:solidFill>
                <a:latin typeface="+mn-lt"/>
              </a:rPr>
              <a:t>the fish </a:t>
            </a:r>
            <a:r>
              <a:rPr lang="en-US" b="1" dirty="0">
                <a:solidFill>
                  <a:srgbClr val="002060"/>
                </a:solidFill>
                <a:latin typeface="+mn-lt"/>
              </a:rPr>
              <a:t>which we ate freely in Egypt, the cucumbers, the melons, the leeks, the onions, and the garlic; but now our whole being is dried up; there is </a:t>
            </a:r>
            <a:r>
              <a:rPr lang="en-US" b="1" dirty="0">
                <a:solidFill>
                  <a:srgbClr val="FF0000"/>
                </a:solidFill>
                <a:latin typeface="+mn-lt"/>
              </a:rPr>
              <a:t>nothing at all except this manna </a:t>
            </a:r>
            <a:r>
              <a:rPr lang="en-US" b="1" dirty="0">
                <a:solidFill>
                  <a:srgbClr val="002060"/>
                </a:solidFill>
                <a:latin typeface="+mn-lt"/>
              </a:rPr>
              <a:t>before our eyes!’”</a:t>
            </a:r>
          </a:p>
        </p:txBody>
      </p:sp>
      <p:sp>
        <p:nvSpPr>
          <p:cNvPr id="3" name="TextBox 2">
            <a:extLst>
              <a:ext uri="{FF2B5EF4-FFF2-40B4-BE49-F238E27FC236}">
                <a16:creationId xmlns:a16="http://schemas.microsoft.com/office/drawing/2014/main" id="{C40A3B62-3202-3B68-3087-173BF0321780}"/>
              </a:ext>
            </a:extLst>
          </p:cNvPr>
          <p:cNvSpPr txBox="1"/>
          <p:nvPr/>
        </p:nvSpPr>
        <p:spPr>
          <a:xfrm>
            <a:off x="1072282" y="6488668"/>
            <a:ext cx="121064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Garamond" panose="02020404030301010803" pitchFamily="18" charset="0"/>
              </a:rPr>
              <a:t>Numbers 11:4-6</a:t>
            </a:r>
            <a:r>
              <a:rPr kumimoji="0" lang="en-US" sz="18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 The Holy Bible. New King James Version®. Thomas Nelson Publishers: Nashville, TN, © 1982.</a:t>
            </a:r>
          </a:p>
        </p:txBody>
      </p:sp>
    </p:spTree>
    <p:extLst>
      <p:ext uri="{BB962C8B-B14F-4D97-AF65-F5344CB8AC3E}">
        <p14:creationId xmlns:p14="http://schemas.microsoft.com/office/powerpoint/2010/main" val="41976118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63F03-3AB0-322D-5CC7-BFDE2A7CC46C}"/>
              </a:ext>
            </a:extLst>
          </p:cNvPr>
          <p:cNvSpPr>
            <a:spLocks noGrp="1"/>
          </p:cNvSpPr>
          <p:nvPr>
            <p:ph type="title"/>
          </p:nvPr>
        </p:nvSpPr>
        <p:spPr>
          <a:xfrm>
            <a:off x="897406" y="2766218"/>
            <a:ext cx="10515600" cy="1325563"/>
          </a:xfrm>
        </p:spPr>
        <p:txBody>
          <a:bodyPr>
            <a:noAutofit/>
          </a:bodyPr>
          <a:lstStyle/>
          <a:p>
            <a:pPr algn="ctr"/>
            <a:r>
              <a:rPr lang="en-US" sz="9600" b="1" dirty="0">
                <a:solidFill>
                  <a:schemeClr val="accent6">
                    <a:lumMod val="75000"/>
                  </a:schemeClr>
                </a:solidFill>
                <a:latin typeface="Calibri" panose="020F0502020204030204" pitchFamily="34" charset="0"/>
                <a:cs typeface="Calibri" panose="020F0502020204030204" pitchFamily="34" charset="0"/>
              </a:rPr>
              <a:t>LET GO </a:t>
            </a:r>
            <a:r>
              <a:rPr lang="en-US" sz="9600" b="1" dirty="0">
                <a:solidFill>
                  <a:srgbClr val="002060"/>
                </a:solidFill>
                <a:latin typeface="Calibri" panose="020F0502020204030204" pitchFamily="34" charset="0"/>
                <a:cs typeface="Calibri" panose="020F0502020204030204" pitchFamily="34" charset="0"/>
              </a:rPr>
              <a:t>OF </a:t>
            </a:r>
            <a:r>
              <a:rPr lang="en-US" sz="9600" b="1" dirty="0">
                <a:solidFill>
                  <a:srgbClr val="FF0000"/>
                </a:solidFill>
                <a:latin typeface="Calibri" panose="020F0502020204030204" pitchFamily="34" charset="0"/>
                <a:cs typeface="Calibri" panose="020F0502020204030204" pitchFamily="34" charset="0"/>
              </a:rPr>
              <a:t>MEAT</a:t>
            </a:r>
          </a:p>
        </p:txBody>
      </p:sp>
    </p:spTree>
    <p:extLst>
      <p:ext uri="{BB962C8B-B14F-4D97-AF65-F5344CB8AC3E}">
        <p14:creationId xmlns:p14="http://schemas.microsoft.com/office/powerpoint/2010/main" val="36338954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ABB5-6565-AC3A-D70B-DD5DEA0650F0}"/>
              </a:ext>
            </a:extLst>
          </p:cNvPr>
          <p:cNvSpPr>
            <a:spLocks noGrp="1"/>
          </p:cNvSpPr>
          <p:nvPr>
            <p:ph type="title"/>
          </p:nvPr>
        </p:nvSpPr>
        <p:spPr>
          <a:xfrm>
            <a:off x="578079" y="2417560"/>
            <a:ext cx="11035842" cy="1483440"/>
          </a:xfrm>
        </p:spPr>
        <p:txBody>
          <a:bodyPr>
            <a:noAutofit/>
          </a:bodyPr>
          <a:lstStyle/>
          <a:p>
            <a:pPr algn="ctr"/>
            <a:r>
              <a:rPr lang="en-US" sz="5400" b="1" dirty="0">
                <a:solidFill>
                  <a:srgbClr val="002060"/>
                </a:solidFill>
                <a:latin typeface="+mn-lt"/>
              </a:rPr>
              <a:t>Now all these things happened to them </a:t>
            </a:r>
            <a:r>
              <a:rPr lang="en-US" sz="5400" b="1" dirty="0">
                <a:solidFill>
                  <a:schemeClr val="accent6">
                    <a:lumMod val="75000"/>
                  </a:schemeClr>
                </a:solidFill>
                <a:latin typeface="+mn-lt"/>
              </a:rPr>
              <a:t>as examples</a:t>
            </a:r>
            <a:r>
              <a:rPr lang="en-US" sz="5400" b="1" dirty="0">
                <a:solidFill>
                  <a:srgbClr val="002060"/>
                </a:solidFill>
                <a:latin typeface="+mn-lt"/>
              </a:rPr>
              <a:t>, and they were written for </a:t>
            </a:r>
            <a:r>
              <a:rPr lang="en-US" sz="5400" b="1" dirty="0">
                <a:solidFill>
                  <a:schemeClr val="accent6">
                    <a:lumMod val="75000"/>
                  </a:schemeClr>
                </a:solidFill>
                <a:latin typeface="+mn-lt"/>
              </a:rPr>
              <a:t>our admonition</a:t>
            </a:r>
            <a:r>
              <a:rPr lang="en-US" sz="5400" b="1" dirty="0">
                <a:solidFill>
                  <a:srgbClr val="002060"/>
                </a:solidFill>
                <a:latin typeface="+mn-lt"/>
              </a:rPr>
              <a:t>, upon whom the ends of the ages have come. Therefore let him who </a:t>
            </a:r>
            <a:r>
              <a:rPr lang="en-US" sz="5400" b="1" dirty="0">
                <a:solidFill>
                  <a:srgbClr val="FF0000"/>
                </a:solidFill>
                <a:latin typeface="+mn-lt"/>
              </a:rPr>
              <a:t>thinks he stands</a:t>
            </a:r>
            <a:r>
              <a:rPr lang="en-US" sz="5400" b="1" dirty="0">
                <a:solidFill>
                  <a:srgbClr val="002060"/>
                </a:solidFill>
                <a:latin typeface="+mn-lt"/>
              </a:rPr>
              <a:t> take heed </a:t>
            </a:r>
            <a:r>
              <a:rPr lang="en-US" sz="5400" b="1" dirty="0">
                <a:solidFill>
                  <a:srgbClr val="FF0000"/>
                </a:solidFill>
                <a:latin typeface="+mn-lt"/>
              </a:rPr>
              <a:t>lest he fall</a:t>
            </a:r>
            <a:r>
              <a:rPr lang="en-US" sz="5400" b="1" dirty="0">
                <a:solidFill>
                  <a:srgbClr val="002060"/>
                </a:solidFill>
                <a:latin typeface="+mn-lt"/>
              </a:rPr>
              <a:t>.</a:t>
            </a:r>
          </a:p>
        </p:txBody>
      </p:sp>
      <p:sp>
        <p:nvSpPr>
          <p:cNvPr id="3" name="TextBox 2">
            <a:extLst>
              <a:ext uri="{FF2B5EF4-FFF2-40B4-BE49-F238E27FC236}">
                <a16:creationId xmlns:a16="http://schemas.microsoft.com/office/drawing/2014/main" id="{C40A3B62-3202-3B68-3087-173BF0321780}"/>
              </a:ext>
            </a:extLst>
          </p:cNvPr>
          <p:cNvSpPr txBox="1"/>
          <p:nvPr/>
        </p:nvSpPr>
        <p:spPr>
          <a:xfrm>
            <a:off x="388126" y="6488668"/>
            <a:ext cx="121064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Garamond" panose="02020404030301010803" pitchFamily="18" charset="0"/>
              </a:rPr>
              <a:t>1 Corinthians 10:11-12</a:t>
            </a:r>
            <a:r>
              <a:rPr kumimoji="0" lang="en-US" sz="18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 The Holy Bible. New King James Version®. Thomas Nelson Publishers: Nashville, TN, © 1982.</a:t>
            </a:r>
          </a:p>
        </p:txBody>
      </p:sp>
    </p:spTree>
    <p:extLst>
      <p:ext uri="{BB962C8B-B14F-4D97-AF65-F5344CB8AC3E}">
        <p14:creationId xmlns:p14="http://schemas.microsoft.com/office/powerpoint/2010/main" val="13105987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ABB5-6565-AC3A-D70B-DD5DEA0650F0}"/>
              </a:ext>
            </a:extLst>
          </p:cNvPr>
          <p:cNvSpPr>
            <a:spLocks noGrp="1"/>
          </p:cNvSpPr>
          <p:nvPr>
            <p:ph type="title"/>
          </p:nvPr>
        </p:nvSpPr>
        <p:spPr>
          <a:xfrm>
            <a:off x="578079" y="2193894"/>
            <a:ext cx="11035842" cy="1483440"/>
          </a:xfrm>
        </p:spPr>
        <p:txBody>
          <a:bodyPr>
            <a:noAutofit/>
          </a:bodyPr>
          <a:lstStyle/>
          <a:p>
            <a:pPr algn="ctr"/>
            <a:br>
              <a:rPr lang="en-US" sz="7200" b="1" dirty="0">
                <a:solidFill>
                  <a:srgbClr val="002060"/>
                </a:solidFill>
                <a:latin typeface="+mn-lt"/>
              </a:rPr>
            </a:br>
            <a:r>
              <a:rPr lang="en-US" sz="7200" b="1" dirty="0">
                <a:solidFill>
                  <a:srgbClr val="002060"/>
                </a:solidFill>
                <a:latin typeface="+mn-lt"/>
              </a:rPr>
              <a:t>“Now when </a:t>
            </a:r>
            <a:r>
              <a:rPr lang="en-US" sz="7200" b="1" dirty="0">
                <a:solidFill>
                  <a:srgbClr val="FF0000"/>
                </a:solidFill>
                <a:latin typeface="+mn-lt"/>
              </a:rPr>
              <a:t>the people complained</a:t>
            </a:r>
            <a:r>
              <a:rPr lang="en-US" sz="7200" b="1" dirty="0">
                <a:solidFill>
                  <a:srgbClr val="002060"/>
                </a:solidFill>
                <a:latin typeface="+mn-lt"/>
              </a:rPr>
              <a:t>, it </a:t>
            </a:r>
            <a:r>
              <a:rPr lang="en-US" sz="7200" b="1" dirty="0">
                <a:solidFill>
                  <a:srgbClr val="FF0000"/>
                </a:solidFill>
                <a:latin typeface="+mn-lt"/>
              </a:rPr>
              <a:t>displeased</a:t>
            </a:r>
            <a:r>
              <a:rPr lang="en-US" sz="7200" b="1" dirty="0">
                <a:solidFill>
                  <a:srgbClr val="002060"/>
                </a:solidFill>
                <a:latin typeface="+mn-lt"/>
              </a:rPr>
              <a:t> the Lord; for the Lord heard it, and His </a:t>
            </a:r>
            <a:r>
              <a:rPr lang="en-US" sz="7200" b="1" dirty="0">
                <a:solidFill>
                  <a:srgbClr val="FF0000"/>
                </a:solidFill>
                <a:latin typeface="+mn-lt"/>
              </a:rPr>
              <a:t>anger</a:t>
            </a:r>
            <a:r>
              <a:rPr lang="en-US" sz="7200" b="1" dirty="0">
                <a:solidFill>
                  <a:srgbClr val="002060"/>
                </a:solidFill>
                <a:latin typeface="+mn-lt"/>
              </a:rPr>
              <a:t> was aroused.”</a:t>
            </a:r>
          </a:p>
        </p:txBody>
      </p:sp>
      <p:sp>
        <p:nvSpPr>
          <p:cNvPr id="3" name="TextBox 2">
            <a:extLst>
              <a:ext uri="{FF2B5EF4-FFF2-40B4-BE49-F238E27FC236}">
                <a16:creationId xmlns:a16="http://schemas.microsoft.com/office/drawing/2014/main" id="{C40A3B62-3202-3B68-3087-173BF0321780}"/>
              </a:ext>
            </a:extLst>
          </p:cNvPr>
          <p:cNvSpPr txBox="1"/>
          <p:nvPr/>
        </p:nvSpPr>
        <p:spPr>
          <a:xfrm>
            <a:off x="1210428" y="6488668"/>
            <a:ext cx="121064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Garamond" panose="02020404030301010803" pitchFamily="18" charset="0"/>
              </a:rPr>
              <a:t>Numbers 11:1</a:t>
            </a:r>
            <a:r>
              <a:rPr kumimoji="0" lang="en-US" sz="18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 The Holy Bible. New King James Version®. Thomas Nelson Publishers: Nashville, TN, © 1982.</a:t>
            </a:r>
          </a:p>
        </p:txBody>
      </p:sp>
    </p:spTree>
    <p:extLst>
      <p:ext uri="{BB962C8B-B14F-4D97-AF65-F5344CB8AC3E}">
        <p14:creationId xmlns:p14="http://schemas.microsoft.com/office/powerpoint/2010/main" val="1708817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63F03-3AB0-322D-5CC7-BFDE2A7CC46C}"/>
              </a:ext>
            </a:extLst>
          </p:cNvPr>
          <p:cNvSpPr>
            <a:spLocks noGrp="1"/>
          </p:cNvSpPr>
          <p:nvPr>
            <p:ph type="title"/>
          </p:nvPr>
        </p:nvSpPr>
        <p:spPr>
          <a:xfrm>
            <a:off x="897406" y="2766218"/>
            <a:ext cx="10515600" cy="1325563"/>
          </a:xfrm>
        </p:spPr>
        <p:txBody>
          <a:bodyPr>
            <a:noAutofit/>
          </a:bodyPr>
          <a:lstStyle/>
          <a:p>
            <a:pPr algn="ctr"/>
            <a:r>
              <a:rPr lang="en-US" sz="9600" b="1" dirty="0">
                <a:solidFill>
                  <a:srgbClr val="002060"/>
                </a:solidFill>
                <a:latin typeface="Calibri" panose="020F0502020204030204" pitchFamily="34" charset="0"/>
                <a:cs typeface="Calibri" panose="020F0502020204030204" pitchFamily="34" charset="0"/>
              </a:rPr>
              <a:t>DON’T</a:t>
            </a:r>
            <a:r>
              <a:rPr lang="en-US" sz="9600" b="1" dirty="0">
                <a:solidFill>
                  <a:schemeClr val="accent6">
                    <a:lumMod val="75000"/>
                  </a:schemeClr>
                </a:solidFill>
                <a:latin typeface="Calibri" panose="020F0502020204030204" pitchFamily="34" charset="0"/>
                <a:cs typeface="Calibri" panose="020F0502020204030204" pitchFamily="34" charset="0"/>
              </a:rPr>
              <a:t> </a:t>
            </a:r>
            <a:r>
              <a:rPr lang="en-US" sz="9600" b="1" dirty="0">
                <a:solidFill>
                  <a:srgbClr val="FF0000"/>
                </a:solidFill>
                <a:latin typeface="Calibri" panose="020F0502020204030204" pitchFamily="34" charset="0"/>
                <a:cs typeface="Calibri" panose="020F0502020204030204" pitchFamily="34" charset="0"/>
              </a:rPr>
              <a:t>COMPLAIN</a:t>
            </a:r>
          </a:p>
        </p:txBody>
      </p:sp>
    </p:spTree>
    <p:extLst>
      <p:ext uri="{BB962C8B-B14F-4D97-AF65-F5344CB8AC3E}">
        <p14:creationId xmlns:p14="http://schemas.microsoft.com/office/powerpoint/2010/main" val="10583025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ABB5-6565-AC3A-D70B-DD5DEA0650F0}"/>
              </a:ext>
            </a:extLst>
          </p:cNvPr>
          <p:cNvSpPr>
            <a:spLocks noGrp="1"/>
          </p:cNvSpPr>
          <p:nvPr>
            <p:ph type="title"/>
          </p:nvPr>
        </p:nvSpPr>
        <p:spPr>
          <a:xfrm>
            <a:off x="578079" y="2193894"/>
            <a:ext cx="11035842" cy="1483440"/>
          </a:xfrm>
        </p:spPr>
        <p:txBody>
          <a:bodyPr>
            <a:noAutofit/>
          </a:bodyPr>
          <a:lstStyle/>
          <a:p>
            <a:pPr algn="ctr"/>
            <a:br>
              <a:rPr lang="en-US" sz="5400" b="1" dirty="0">
                <a:solidFill>
                  <a:srgbClr val="002060"/>
                </a:solidFill>
                <a:latin typeface="+mn-lt"/>
              </a:rPr>
            </a:br>
            <a:r>
              <a:rPr lang="en-US" sz="5400" b="1" dirty="0">
                <a:solidFill>
                  <a:srgbClr val="002060"/>
                </a:solidFill>
                <a:latin typeface="+mn-lt"/>
              </a:rPr>
              <a:t>No temptation has overtaken you except such as is common to man; but </a:t>
            </a:r>
            <a:r>
              <a:rPr lang="en-US" sz="5400" b="1" dirty="0">
                <a:solidFill>
                  <a:schemeClr val="accent6">
                    <a:lumMod val="75000"/>
                  </a:schemeClr>
                </a:solidFill>
                <a:latin typeface="+mn-lt"/>
              </a:rPr>
              <a:t>God is faithful</a:t>
            </a:r>
            <a:r>
              <a:rPr lang="en-US" sz="5400" b="1" dirty="0">
                <a:solidFill>
                  <a:srgbClr val="002060"/>
                </a:solidFill>
                <a:latin typeface="+mn-lt"/>
              </a:rPr>
              <a:t>, who will </a:t>
            </a:r>
            <a:r>
              <a:rPr lang="en-US" sz="5400" b="1" dirty="0">
                <a:solidFill>
                  <a:schemeClr val="accent6">
                    <a:lumMod val="75000"/>
                  </a:schemeClr>
                </a:solidFill>
                <a:latin typeface="+mn-lt"/>
              </a:rPr>
              <a:t>not allow you </a:t>
            </a:r>
            <a:r>
              <a:rPr lang="en-US" sz="5400" b="1" dirty="0">
                <a:solidFill>
                  <a:srgbClr val="002060"/>
                </a:solidFill>
                <a:latin typeface="+mn-lt"/>
              </a:rPr>
              <a:t>to be tempted </a:t>
            </a:r>
            <a:r>
              <a:rPr lang="en-US" sz="5400" b="1" dirty="0">
                <a:solidFill>
                  <a:srgbClr val="FF0000"/>
                </a:solidFill>
                <a:latin typeface="+mn-lt"/>
              </a:rPr>
              <a:t>beyond what you are able</a:t>
            </a:r>
            <a:r>
              <a:rPr lang="en-US" sz="5400" b="1" dirty="0">
                <a:solidFill>
                  <a:srgbClr val="002060"/>
                </a:solidFill>
                <a:latin typeface="+mn-lt"/>
              </a:rPr>
              <a:t>, but with the temptation will also make </a:t>
            </a:r>
            <a:r>
              <a:rPr lang="en-US" sz="5400" b="1" dirty="0">
                <a:solidFill>
                  <a:schemeClr val="accent6">
                    <a:lumMod val="75000"/>
                  </a:schemeClr>
                </a:solidFill>
                <a:latin typeface="+mn-lt"/>
              </a:rPr>
              <a:t>the way of escape</a:t>
            </a:r>
            <a:r>
              <a:rPr lang="en-US" sz="5400" b="1" dirty="0">
                <a:solidFill>
                  <a:srgbClr val="002060"/>
                </a:solidFill>
                <a:latin typeface="+mn-lt"/>
              </a:rPr>
              <a:t>, that you may be able to bear it.</a:t>
            </a:r>
          </a:p>
        </p:txBody>
      </p:sp>
      <p:sp>
        <p:nvSpPr>
          <p:cNvPr id="3" name="TextBox 2">
            <a:extLst>
              <a:ext uri="{FF2B5EF4-FFF2-40B4-BE49-F238E27FC236}">
                <a16:creationId xmlns:a16="http://schemas.microsoft.com/office/drawing/2014/main" id="{C40A3B62-3202-3B68-3087-173BF0321780}"/>
              </a:ext>
            </a:extLst>
          </p:cNvPr>
          <p:cNvSpPr txBox="1"/>
          <p:nvPr/>
        </p:nvSpPr>
        <p:spPr>
          <a:xfrm>
            <a:off x="763096" y="6488668"/>
            <a:ext cx="121064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Garamond" panose="02020404030301010803" pitchFamily="18" charset="0"/>
              </a:rPr>
              <a:t>1 Corinthians 10:13</a:t>
            </a:r>
            <a:r>
              <a:rPr kumimoji="0" lang="en-US" sz="18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 The Holy Bible. New King James Version®. Thomas Nelson Publishers: Nashville, TN, © 1982.</a:t>
            </a:r>
          </a:p>
        </p:txBody>
      </p:sp>
    </p:spTree>
    <p:extLst>
      <p:ext uri="{BB962C8B-B14F-4D97-AF65-F5344CB8AC3E}">
        <p14:creationId xmlns:p14="http://schemas.microsoft.com/office/powerpoint/2010/main" val="40358198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63F03-3AB0-322D-5CC7-BFDE2A7CC46C}"/>
              </a:ext>
            </a:extLst>
          </p:cNvPr>
          <p:cNvSpPr>
            <a:spLocks noGrp="1"/>
          </p:cNvSpPr>
          <p:nvPr>
            <p:ph type="title"/>
          </p:nvPr>
        </p:nvSpPr>
        <p:spPr>
          <a:xfrm>
            <a:off x="897406" y="2766218"/>
            <a:ext cx="10515600" cy="1325563"/>
          </a:xfrm>
        </p:spPr>
        <p:txBody>
          <a:bodyPr>
            <a:noAutofit/>
          </a:bodyPr>
          <a:lstStyle/>
          <a:p>
            <a:pPr algn="ctr"/>
            <a:r>
              <a:rPr lang="en-US" sz="9600" b="1" dirty="0">
                <a:solidFill>
                  <a:srgbClr val="002060"/>
                </a:solidFill>
                <a:latin typeface="Calibri" panose="020F0502020204030204" pitchFamily="34" charset="0"/>
                <a:cs typeface="Calibri" panose="020F0502020204030204" pitchFamily="34" charset="0"/>
              </a:rPr>
              <a:t>LET GOD </a:t>
            </a:r>
            <a:r>
              <a:rPr lang="en-US" sz="9600" b="1" dirty="0">
                <a:solidFill>
                  <a:schemeClr val="accent6">
                    <a:lumMod val="75000"/>
                  </a:schemeClr>
                </a:solidFill>
                <a:latin typeface="Calibri" panose="020F0502020204030204" pitchFamily="34" charset="0"/>
                <a:cs typeface="Calibri" panose="020F0502020204030204" pitchFamily="34" charset="0"/>
              </a:rPr>
              <a:t>DISTRACT</a:t>
            </a:r>
            <a:r>
              <a:rPr lang="en-US" sz="9600" b="1" dirty="0">
                <a:solidFill>
                  <a:srgbClr val="002060"/>
                </a:solidFill>
                <a:latin typeface="Calibri" panose="020F0502020204030204" pitchFamily="34" charset="0"/>
                <a:cs typeface="Calibri" panose="020F0502020204030204" pitchFamily="34" charset="0"/>
              </a:rPr>
              <a:t> YOU</a:t>
            </a:r>
            <a:endParaRPr lang="en-US" sz="9600" b="1"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02479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ABB5-6565-AC3A-D70B-DD5DEA0650F0}"/>
              </a:ext>
            </a:extLst>
          </p:cNvPr>
          <p:cNvSpPr>
            <a:spLocks noGrp="1"/>
          </p:cNvSpPr>
          <p:nvPr>
            <p:ph type="title"/>
          </p:nvPr>
        </p:nvSpPr>
        <p:spPr>
          <a:xfrm>
            <a:off x="897406" y="2766218"/>
            <a:ext cx="10515600" cy="1325563"/>
          </a:xfrm>
        </p:spPr>
        <p:txBody>
          <a:bodyPr>
            <a:noAutofit/>
          </a:bodyPr>
          <a:lstStyle/>
          <a:p>
            <a:pPr algn="ctr"/>
            <a:r>
              <a:rPr lang="en-US" sz="6000" b="1" dirty="0">
                <a:solidFill>
                  <a:srgbClr val="002060"/>
                </a:solidFill>
                <a:latin typeface="+mn-lt"/>
              </a:rPr>
              <a:t>And God said, “See, I have given you </a:t>
            </a:r>
            <a:r>
              <a:rPr lang="en-US" sz="6000" b="1" dirty="0">
                <a:solidFill>
                  <a:schemeClr val="accent6">
                    <a:lumMod val="75000"/>
                  </a:schemeClr>
                </a:solidFill>
                <a:latin typeface="+mn-lt"/>
              </a:rPr>
              <a:t>every </a:t>
            </a:r>
            <a:r>
              <a:rPr lang="en-US" sz="6000" b="1" i="1" dirty="0">
                <a:solidFill>
                  <a:schemeClr val="accent6">
                    <a:lumMod val="75000"/>
                  </a:schemeClr>
                </a:solidFill>
                <a:latin typeface="+mn-lt"/>
              </a:rPr>
              <a:t>plant</a:t>
            </a:r>
            <a:r>
              <a:rPr lang="en-US" sz="6000" b="1" dirty="0">
                <a:solidFill>
                  <a:schemeClr val="accent6">
                    <a:lumMod val="75000"/>
                  </a:schemeClr>
                </a:solidFill>
                <a:latin typeface="+mn-lt"/>
              </a:rPr>
              <a:t> that yields </a:t>
            </a:r>
            <a:r>
              <a:rPr lang="en-US" sz="6000" b="1" u="sng" dirty="0">
                <a:solidFill>
                  <a:schemeClr val="accent6">
                    <a:lumMod val="75000"/>
                  </a:schemeClr>
                </a:solidFill>
                <a:latin typeface="+mn-lt"/>
              </a:rPr>
              <a:t>seed </a:t>
            </a:r>
            <a:r>
              <a:rPr lang="en-US" sz="6000" b="1" dirty="0">
                <a:solidFill>
                  <a:srgbClr val="002060"/>
                </a:solidFill>
                <a:latin typeface="+mn-lt"/>
              </a:rPr>
              <a:t>which is on the face of all the earth, and </a:t>
            </a:r>
            <a:r>
              <a:rPr lang="en-US" sz="6000" b="1" dirty="0">
                <a:solidFill>
                  <a:schemeClr val="accent6">
                    <a:lumMod val="75000"/>
                  </a:schemeClr>
                </a:solidFill>
                <a:latin typeface="+mn-lt"/>
              </a:rPr>
              <a:t>every tree whose fruit yields </a:t>
            </a:r>
            <a:r>
              <a:rPr lang="en-US" sz="6000" b="1" u="sng" dirty="0">
                <a:solidFill>
                  <a:schemeClr val="accent6">
                    <a:lumMod val="75000"/>
                  </a:schemeClr>
                </a:solidFill>
                <a:latin typeface="+mn-lt"/>
              </a:rPr>
              <a:t>seed</a:t>
            </a:r>
            <a:r>
              <a:rPr lang="en-US" sz="6000" b="1" dirty="0">
                <a:solidFill>
                  <a:srgbClr val="002060"/>
                </a:solidFill>
                <a:latin typeface="+mn-lt"/>
              </a:rPr>
              <a:t>; to you it shall be for food.”</a:t>
            </a:r>
          </a:p>
        </p:txBody>
      </p:sp>
      <p:sp>
        <p:nvSpPr>
          <p:cNvPr id="3" name="TextBox 2">
            <a:extLst>
              <a:ext uri="{FF2B5EF4-FFF2-40B4-BE49-F238E27FC236}">
                <a16:creationId xmlns:a16="http://schemas.microsoft.com/office/drawing/2014/main" id="{C40A3B62-3202-3B68-3087-173BF0321780}"/>
              </a:ext>
            </a:extLst>
          </p:cNvPr>
          <p:cNvSpPr txBox="1"/>
          <p:nvPr/>
        </p:nvSpPr>
        <p:spPr>
          <a:xfrm>
            <a:off x="1357895" y="6488668"/>
            <a:ext cx="11294594" cy="369332"/>
          </a:xfrm>
          <a:prstGeom prst="rect">
            <a:avLst/>
          </a:prstGeom>
          <a:noFill/>
        </p:spPr>
        <p:txBody>
          <a:bodyPr wrap="square" rtlCol="0">
            <a:spAutoFit/>
          </a:bodyPr>
          <a:lstStyle/>
          <a:p>
            <a:r>
              <a:rPr lang="en-US" b="1" dirty="0">
                <a:latin typeface="Garamond" panose="02020404030301010803" pitchFamily="18" charset="0"/>
              </a:rPr>
              <a:t>Genesis 1:29. The Holy Bible. New King James Version®. Thomas Nelson Publishers: Nashville, TN, © 1982.</a:t>
            </a:r>
          </a:p>
        </p:txBody>
      </p:sp>
    </p:spTree>
    <p:extLst>
      <p:ext uri="{BB962C8B-B14F-4D97-AF65-F5344CB8AC3E}">
        <p14:creationId xmlns:p14="http://schemas.microsoft.com/office/powerpoint/2010/main" val="21105675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ABB5-6565-AC3A-D70B-DD5DEA0650F0}"/>
              </a:ext>
            </a:extLst>
          </p:cNvPr>
          <p:cNvSpPr>
            <a:spLocks noGrp="1"/>
          </p:cNvSpPr>
          <p:nvPr>
            <p:ph type="title"/>
          </p:nvPr>
        </p:nvSpPr>
        <p:spPr>
          <a:xfrm>
            <a:off x="578079" y="2193894"/>
            <a:ext cx="11035842" cy="1483440"/>
          </a:xfrm>
        </p:spPr>
        <p:txBody>
          <a:bodyPr>
            <a:noAutofit/>
          </a:bodyPr>
          <a:lstStyle/>
          <a:p>
            <a:pPr algn="ctr"/>
            <a:br>
              <a:rPr lang="en-US" sz="5400" b="1" dirty="0">
                <a:solidFill>
                  <a:srgbClr val="002060"/>
                </a:solidFill>
                <a:latin typeface="+mn-lt"/>
              </a:rPr>
            </a:br>
            <a:r>
              <a:rPr lang="en-US" sz="5400" b="1" dirty="0">
                <a:solidFill>
                  <a:srgbClr val="FF0000"/>
                </a:solidFill>
                <a:latin typeface="+mn-lt"/>
              </a:rPr>
              <a:t>Do not </a:t>
            </a:r>
            <a:r>
              <a:rPr lang="en-US" sz="5400" b="1" dirty="0">
                <a:solidFill>
                  <a:srgbClr val="002060"/>
                </a:solidFill>
                <a:latin typeface="+mn-lt"/>
              </a:rPr>
              <a:t>look on the wine when it is red, when it sparkles in the cup,</a:t>
            </a:r>
            <a:br>
              <a:rPr lang="en-US" sz="5400" b="1" dirty="0">
                <a:solidFill>
                  <a:srgbClr val="002060"/>
                </a:solidFill>
                <a:latin typeface="+mn-lt"/>
              </a:rPr>
            </a:br>
            <a:r>
              <a:rPr lang="en-US" sz="5400" b="1" dirty="0">
                <a:solidFill>
                  <a:srgbClr val="002060"/>
                </a:solidFill>
                <a:latin typeface="+mn-lt"/>
              </a:rPr>
              <a:t>when it swirls around smoothly;</a:t>
            </a:r>
            <a:br>
              <a:rPr lang="en-US" sz="5400" b="1" dirty="0">
                <a:solidFill>
                  <a:srgbClr val="002060"/>
                </a:solidFill>
                <a:latin typeface="+mn-lt"/>
              </a:rPr>
            </a:br>
            <a:r>
              <a:rPr lang="en-US" sz="5400" b="1" dirty="0">
                <a:solidFill>
                  <a:srgbClr val="002060"/>
                </a:solidFill>
                <a:latin typeface="+mn-lt"/>
              </a:rPr>
              <a:t>At the last it </a:t>
            </a:r>
            <a:r>
              <a:rPr lang="en-US" sz="5400" b="1" dirty="0">
                <a:solidFill>
                  <a:srgbClr val="FF0000"/>
                </a:solidFill>
                <a:latin typeface="+mn-lt"/>
              </a:rPr>
              <a:t>bites like a serpent</a:t>
            </a:r>
            <a:r>
              <a:rPr lang="en-US" sz="5400" b="1" dirty="0">
                <a:solidFill>
                  <a:srgbClr val="002060"/>
                </a:solidFill>
                <a:latin typeface="+mn-lt"/>
              </a:rPr>
              <a:t>,</a:t>
            </a:r>
            <a:br>
              <a:rPr lang="en-US" sz="5400" b="1" dirty="0">
                <a:solidFill>
                  <a:srgbClr val="002060"/>
                </a:solidFill>
                <a:latin typeface="+mn-lt"/>
              </a:rPr>
            </a:br>
            <a:r>
              <a:rPr lang="en-US" sz="5400" b="1" dirty="0">
                <a:solidFill>
                  <a:srgbClr val="002060"/>
                </a:solidFill>
                <a:latin typeface="+mn-lt"/>
              </a:rPr>
              <a:t>and </a:t>
            </a:r>
            <a:r>
              <a:rPr lang="en-US" sz="5400" b="1" dirty="0">
                <a:solidFill>
                  <a:srgbClr val="FF0000"/>
                </a:solidFill>
                <a:latin typeface="+mn-lt"/>
              </a:rPr>
              <a:t>stings like a viper</a:t>
            </a:r>
            <a:r>
              <a:rPr lang="en-US" sz="5400" b="1" dirty="0">
                <a:solidFill>
                  <a:srgbClr val="002060"/>
                </a:solidFill>
                <a:latin typeface="+mn-lt"/>
              </a:rPr>
              <a:t>.</a:t>
            </a:r>
            <a:br>
              <a:rPr lang="en-US" sz="5400" b="1" dirty="0">
                <a:solidFill>
                  <a:srgbClr val="002060"/>
                </a:solidFill>
                <a:latin typeface="+mn-lt"/>
              </a:rPr>
            </a:br>
            <a:r>
              <a:rPr lang="en-US" sz="5400" b="1" dirty="0">
                <a:solidFill>
                  <a:srgbClr val="002060"/>
                </a:solidFill>
                <a:latin typeface="+mn-lt"/>
              </a:rPr>
              <a:t>Your eyes will </a:t>
            </a:r>
            <a:r>
              <a:rPr lang="en-US" sz="5400" b="1" dirty="0">
                <a:solidFill>
                  <a:srgbClr val="FF0000"/>
                </a:solidFill>
                <a:latin typeface="+mn-lt"/>
              </a:rPr>
              <a:t>see strange </a:t>
            </a:r>
            <a:r>
              <a:rPr lang="en-US" sz="5400" b="1" i="1" dirty="0">
                <a:solidFill>
                  <a:srgbClr val="FF0000"/>
                </a:solidFill>
                <a:latin typeface="+mn-lt"/>
              </a:rPr>
              <a:t>women</a:t>
            </a:r>
            <a:r>
              <a:rPr lang="en-US" sz="5400" b="1" dirty="0">
                <a:solidFill>
                  <a:srgbClr val="002060"/>
                </a:solidFill>
                <a:latin typeface="+mn-lt"/>
              </a:rPr>
              <a:t>,</a:t>
            </a:r>
            <a:br>
              <a:rPr lang="en-US" sz="5400" b="1" dirty="0">
                <a:solidFill>
                  <a:srgbClr val="002060"/>
                </a:solidFill>
                <a:latin typeface="+mn-lt"/>
              </a:rPr>
            </a:br>
            <a:r>
              <a:rPr lang="en-US" sz="5400" b="1" dirty="0">
                <a:solidFill>
                  <a:srgbClr val="002060"/>
                </a:solidFill>
                <a:latin typeface="+mn-lt"/>
              </a:rPr>
              <a:t>And your heart will </a:t>
            </a:r>
            <a:r>
              <a:rPr lang="en-US" sz="5400" b="1" dirty="0">
                <a:solidFill>
                  <a:srgbClr val="FF0000"/>
                </a:solidFill>
                <a:latin typeface="+mn-lt"/>
              </a:rPr>
              <a:t>utter perverse things</a:t>
            </a:r>
            <a:r>
              <a:rPr lang="en-US" sz="5400" b="1" dirty="0">
                <a:solidFill>
                  <a:srgbClr val="002060"/>
                </a:solidFill>
                <a:latin typeface="+mn-lt"/>
              </a:rPr>
              <a:t>.</a:t>
            </a:r>
          </a:p>
        </p:txBody>
      </p:sp>
      <p:sp>
        <p:nvSpPr>
          <p:cNvPr id="3" name="TextBox 2">
            <a:extLst>
              <a:ext uri="{FF2B5EF4-FFF2-40B4-BE49-F238E27FC236}">
                <a16:creationId xmlns:a16="http://schemas.microsoft.com/office/drawing/2014/main" id="{C40A3B62-3202-3B68-3087-173BF0321780}"/>
              </a:ext>
            </a:extLst>
          </p:cNvPr>
          <p:cNvSpPr txBox="1"/>
          <p:nvPr/>
        </p:nvSpPr>
        <p:spPr>
          <a:xfrm>
            <a:off x="763096" y="6488668"/>
            <a:ext cx="121064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Garamond" panose="02020404030301010803" pitchFamily="18" charset="0"/>
              </a:rPr>
              <a:t>Proverbs 23:31-33</a:t>
            </a:r>
            <a:r>
              <a:rPr kumimoji="0" lang="en-US" sz="18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 The Holy Bible. New King James Version®. Thomas Nelson Publishers: Nashville, TN, © 1982.</a:t>
            </a:r>
          </a:p>
        </p:txBody>
      </p:sp>
    </p:spTree>
    <p:extLst>
      <p:ext uri="{BB962C8B-B14F-4D97-AF65-F5344CB8AC3E}">
        <p14:creationId xmlns:p14="http://schemas.microsoft.com/office/powerpoint/2010/main" val="3211997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ABB5-6565-AC3A-D70B-DD5DEA0650F0}"/>
              </a:ext>
            </a:extLst>
          </p:cNvPr>
          <p:cNvSpPr>
            <a:spLocks noGrp="1"/>
          </p:cNvSpPr>
          <p:nvPr>
            <p:ph type="title"/>
          </p:nvPr>
        </p:nvSpPr>
        <p:spPr>
          <a:xfrm>
            <a:off x="578079" y="2193894"/>
            <a:ext cx="11035842" cy="1483440"/>
          </a:xfrm>
        </p:spPr>
        <p:txBody>
          <a:bodyPr>
            <a:noAutofit/>
          </a:bodyPr>
          <a:lstStyle/>
          <a:p>
            <a:pPr algn="ctr"/>
            <a:br>
              <a:rPr lang="en-US" sz="5400" b="1" dirty="0">
                <a:solidFill>
                  <a:srgbClr val="002060"/>
                </a:solidFill>
                <a:latin typeface="+mn-lt"/>
              </a:rPr>
            </a:br>
            <a:r>
              <a:rPr lang="en-US" sz="5400" b="1" dirty="0">
                <a:solidFill>
                  <a:srgbClr val="002060"/>
                </a:solidFill>
                <a:latin typeface="+mn-lt"/>
              </a:rPr>
              <a:t>“Come, </a:t>
            </a:r>
            <a:r>
              <a:rPr lang="en-US" sz="5400" b="1" dirty="0">
                <a:solidFill>
                  <a:srgbClr val="FF0000"/>
                </a:solidFill>
                <a:latin typeface="+mn-lt"/>
              </a:rPr>
              <a:t>let us make our father drink wine</a:t>
            </a:r>
            <a:r>
              <a:rPr lang="en-US" sz="5400" b="1" dirty="0">
                <a:solidFill>
                  <a:srgbClr val="002060"/>
                </a:solidFill>
                <a:latin typeface="+mn-lt"/>
              </a:rPr>
              <a:t>, and </a:t>
            </a:r>
            <a:r>
              <a:rPr lang="en-US" sz="5400" b="1" dirty="0">
                <a:solidFill>
                  <a:srgbClr val="FF0000"/>
                </a:solidFill>
                <a:latin typeface="+mn-lt"/>
              </a:rPr>
              <a:t>we will lie with him</a:t>
            </a:r>
            <a:r>
              <a:rPr lang="en-US" sz="5400" b="1" dirty="0">
                <a:solidFill>
                  <a:srgbClr val="002060"/>
                </a:solidFill>
                <a:latin typeface="+mn-lt"/>
              </a:rPr>
              <a:t>, that we may preserve the lineage of our father.” So </a:t>
            </a:r>
            <a:r>
              <a:rPr lang="en-US" sz="5400" b="1" dirty="0">
                <a:solidFill>
                  <a:srgbClr val="FF0000"/>
                </a:solidFill>
                <a:latin typeface="+mn-lt"/>
              </a:rPr>
              <a:t>they made their father drink wine </a:t>
            </a:r>
            <a:r>
              <a:rPr lang="en-US" sz="5400" b="1" dirty="0">
                <a:solidFill>
                  <a:srgbClr val="002060"/>
                </a:solidFill>
                <a:latin typeface="+mn-lt"/>
              </a:rPr>
              <a:t>that night. And the firstborn </a:t>
            </a:r>
            <a:r>
              <a:rPr lang="en-US" sz="5400" b="1" dirty="0">
                <a:solidFill>
                  <a:srgbClr val="FF0000"/>
                </a:solidFill>
                <a:latin typeface="+mn-lt"/>
              </a:rPr>
              <a:t>went in and lay with her father</a:t>
            </a:r>
            <a:r>
              <a:rPr lang="en-US" sz="5400" b="1" dirty="0">
                <a:solidFill>
                  <a:srgbClr val="002060"/>
                </a:solidFill>
                <a:latin typeface="+mn-lt"/>
              </a:rPr>
              <a:t>, and </a:t>
            </a:r>
            <a:r>
              <a:rPr lang="en-US" sz="5400" b="1" dirty="0">
                <a:solidFill>
                  <a:srgbClr val="FF0000"/>
                </a:solidFill>
                <a:latin typeface="+mn-lt"/>
              </a:rPr>
              <a:t>he did not know </a:t>
            </a:r>
            <a:r>
              <a:rPr lang="en-US" sz="5400" b="1" dirty="0">
                <a:solidFill>
                  <a:srgbClr val="002060"/>
                </a:solidFill>
                <a:latin typeface="+mn-lt"/>
              </a:rPr>
              <a:t>when she lay down or when she arose.</a:t>
            </a:r>
          </a:p>
        </p:txBody>
      </p:sp>
      <p:sp>
        <p:nvSpPr>
          <p:cNvPr id="3" name="TextBox 2">
            <a:extLst>
              <a:ext uri="{FF2B5EF4-FFF2-40B4-BE49-F238E27FC236}">
                <a16:creationId xmlns:a16="http://schemas.microsoft.com/office/drawing/2014/main" id="{C40A3B62-3202-3B68-3087-173BF0321780}"/>
              </a:ext>
            </a:extLst>
          </p:cNvPr>
          <p:cNvSpPr txBox="1"/>
          <p:nvPr/>
        </p:nvSpPr>
        <p:spPr>
          <a:xfrm>
            <a:off x="763096" y="6488668"/>
            <a:ext cx="121064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Garamond" panose="02020404030301010803" pitchFamily="18" charset="0"/>
              </a:rPr>
              <a:t>Genesis 19:32-33</a:t>
            </a:r>
            <a:r>
              <a:rPr kumimoji="0" lang="en-US" sz="18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 The Holy Bible. New King James Version®. Thomas Nelson Publishers: Nashville, TN, © 1982.</a:t>
            </a:r>
          </a:p>
        </p:txBody>
      </p:sp>
    </p:spTree>
    <p:extLst>
      <p:ext uri="{BB962C8B-B14F-4D97-AF65-F5344CB8AC3E}">
        <p14:creationId xmlns:p14="http://schemas.microsoft.com/office/powerpoint/2010/main" val="14393187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63F03-3AB0-322D-5CC7-BFDE2A7CC46C}"/>
              </a:ext>
            </a:extLst>
          </p:cNvPr>
          <p:cNvSpPr>
            <a:spLocks noGrp="1"/>
          </p:cNvSpPr>
          <p:nvPr>
            <p:ph type="title"/>
          </p:nvPr>
        </p:nvSpPr>
        <p:spPr>
          <a:xfrm>
            <a:off x="897406" y="2766218"/>
            <a:ext cx="10515600" cy="1325563"/>
          </a:xfrm>
        </p:spPr>
        <p:txBody>
          <a:bodyPr>
            <a:noAutofit/>
          </a:bodyPr>
          <a:lstStyle/>
          <a:p>
            <a:pPr algn="ctr"/>
            <a:r>
              <a:rPr lang="en-US" sz="9600" b="1" dirty="0">
                <a:solidFill>
                  <a:srgbClr val="002060"/>
                </a:solidFill>
                <a:latin typeface="Calibri" panose="020F0502020204030204" pitchFamily="34" charset="0"/>
                <a:cs typeface="Calibri" panose="020F0502020204030204" pitchFamily="34" charset="0"/>
              </a:rPr>
              <a:t>NO </a:t>
            </a:r>
            <a:r>
              <a:rPr lang="en-US" sz="9600" b="1" dirty="0">
                <a:solidFill>
                  <a:srgbClr val="FF0000"/>
                </a:solidFill>
                <a:latin typeface="Calibri" panose="020F0502020204030204" pitchFamily="34" charset="0"/>
                <a:cs typeface="Calibri" panose="020F0502020204030204" pitchFamily="34" charset="0"/>
              </a:rPr>
              <a:t>ALCOHOL</a:t>
            </a:r>
          </a:p>
        </p:txBody>
      </p:sp>
    </p:spTree>
    <p:extLst>
      <p:ext uri="{BB962C8B-B14F-4D97-AF65-F5344CB8AC3E}">
        <p14:creationId xmlns:p14="http://schemas.microsoft.com/office/powerpoint/2010/main" val="22077843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ABB5-6565-AC3A-D70B-DD5DEA0650F0}"/>
              </a:ext>
            </a:extLst>
          </p:cNvPr>
          <p:cNvSpPr>
            <a:spLocks noGrp="1"/>
          </p:cNvSpPr>
          <p:nvPr>
            <p:ph type="title"/>
          </p:nvPr>
        </p:nvSpPr>
        <p:spPr>
          <a:xfrm>
            <a:off x="578079" y="2193894"/>
            <a:ext cx="11035842" cy="1483440"/>
          </a:xfrm>
        </p:spPr>
        <p:txBody>
          <a:bodyPr>
            <a:noAutofit/>
          </a:bodyPr>
          <a:lstStyle/>
          <a:p>
            <a:pPr algn="ctr"/>
            <a:br>
              <a:rPr lang="en-US" sz="7200" b="1" dirty="0">
                <a:solidFill>
                  <a:srgbClr val="002060"/>
                </a:solidFill>
                <a:latin typeface="+mn-lt"/>
              </a:rPr>
            </a:br>
            <a:r>
              <a:rPr lang="en-US" sz="7200" b="1" dirty="0">
                <a:solidFill>
                  <a:srgbClr val="002060"/>
                </a:solidFill>
                <a:latin typeface="+mn-lt"/>
              </a:rPr>
              <a:t>“And let him who thirsts come. Whoever desires, let him </a:t>
            </a:r>
            <a:r>
              <a:rPr lang="en-US" sz="7200" b="1" dirty="0">
                <a:solidFill>
                  <a:schemeClr val="accent6">
                    <a:lumMod val="75000"/>
                  </a:schemeClr>
                </a:solidFill>
                <a:latin typeface="+mn-lt"/>
              </a:rPr>
              <a:t>take the water of life freely</a:t>
            </a:r>
            <a:r>
              <a:rPr lang="en-US" sz="7200" b="1" dirty="0">
                <a:solidFill>
                  <a:srgbClr val="002060"/>
                </a:solidFill>
                <a:latin typeface="+mn-lt"/>
              </a:rPr>
              <a:t>.”</a:t>
            </a:r>
          </a:p>
        </p:txBody>
      </p:sp>
      <p:sp>
        <p:nvSpPr>
          <p:cNvPr id="3" name="TextBox 2">
            <a:extLst>
              <a:ext uri="{FF2B5EF4-FFF2-40B4-BE49-F238E27FC236}">
                <a16:creationId xmlns:a16="http://schemas.microsoft.com/office/drawing/2014/main" id="{C40A3B62-3202-3B68-3087-173BF0321780}"/>
              </a:ext>
            </a:extLst>
          </p:cNvPr>
          <p:cNvSpPr txBox="1"/>
          <p:nvPr/>
        </p:nvSpPr>
        <p:spPr>
          <a:xfrm>
            <a:off x="861772" y="6488668"/>
            <a:ext cx="121064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Revelation 22:17. The Holy Bible. New King James Version®. Thomas Nelson Publishers: Nashville, TN, © 1982.</a:t>
            </a:r>
          </a:p>
        </p:txBody>
      </p:sp>
    </p:spTree>
    <p:extLst>
      <p:ext uri="{BB962C8B-B14F-4D97-AF65-F5344CB8AC3E}">
        <p14:creationId xmlns:p14="http://schemas.microsoft.com/office/powerpoint/2010/main" val="9543281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63F03-3AB0-322D-5CC7-BFDE2A7CC46C}"/>
              </a:ext>
            </a:extLst>
          </p:cNvPr>
          <p:cNvSpPr>
            <a:spLocks noGrp="1"/>
          </p:cNvSpPr>
          <p:nvPr>
            <p:ph type="title"/>
          </p:nvPr>
        </p:nvSpPr>
        <p:spPr>
          <a:xfrm>
            <a:off x="897406" y="2766218"/>
            <a:ext cx="10515600" cy="1325563"/>
          </a:xfrm>
        </p:spPr>
        <p:txBody>
          <a:bodyPr>
            <a:noAutofit/>
          </a:bodyPr>
          <a:lstStyle/>
          <a:p>
            <a:pPr algn="ctr"/>
            <a:r>
              <a:rPr lang="en-US" sz="9600" b="1" dirty="0">
                <a:solidFill>
                  <a:srgbClr val="002060"/>
                </a:solidFill>
                <a:latin typeface="Calibri" panose="020F0502020204030204" pitchFamily="34" charset="0"/>
                <a:cs typeface="Calibri" panose="020F0502020204030204" pitchFamily="34" charset="0"/>
              </a:rPr>
              <a:t>DRINK </a:t>
            </a:r>
            <a:r>
              <a:rPr lang="en-US" sz="9600" b="1" dirty="0">
                <a:solidFill>
                  <a:schemeClr val="accent6">
                    <a:lumMod val="75000"/>
                  </a:schemeClr>
                </a:solidFill>
                <a:latin typeface="Calibri" panose="020F0502020204030204" pitchFamily="34" charset="0"/>
                <a:cs typeface="Calibri" panose="020F0502020204030204" pitchFamily="34" charset="0"/>
              </a:rPr>
              <a:t>MORE WATER</a:t>
            </a:r>
          </a:p>
        </p:txBody>
      </p:sp>
    </p:spTree>
    <p:extLst>
      <p:ext uri="{BB962C8B-B14F-4D97-AF65-F5344CB8AC3E}">
        <p14:creationId xmlns:p14="http://schemas.microsoft.com/office/powerpoint/2010/main" val="34771181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ABB5-6565-AC3A-D70B-DD5DEA0650F0}"/>
              </a:ext>
            </a:extLst>
          </p:cNvPr>
          <p:cNvSpPr>
            <a:spLocks noGrp="1"/>
          </p:cNvSpPr>
          <p:nvPr>
            <p:ph type="title"/>
          </p:nvPr>
        </p:nvSpPr>
        <p:spPr>
          <a:xfrm>
            <a:off x="578079" y="2378090"/>
            <a:ext cx="11035842" cy="1483440"/>
          </a:xfrm>
        </p:spPr>
        <p:txBody>
          <a:bodyPr>
            <a:noAutofit/>
          </a:bodyPr>
          <a:lstStyle/>
          <a:p>
            <a:pPr algn="ctr"/>
            <a:r>
              <a:rPr lang="en-US" sz="6600" b="1" dirty="0">
                <a:solidFill>
                  <a:srgbClr val="002060"/>
                </a:solidFill>
                <a:latin typeface="+mn-lt"/>
              </a:rPr>
              <a:t>But to you who fear My name</a:t>
            </a:r>
            <a:br>
              <a:rPr lang="en-US" sz="6600" b="1" dirty="0">
                <a:solidFill>
                  <a:srgbClr val="002060"/>
                </a:solidFill>
                <a:latin typeface="+mn-lt"/>
              </a:rPr>
            </a:br>
            <a:r>
              <a:rPr lang="en-US" sz="6600" b="1" dirty="0">
                <a:solidFill>
                  <a:srgbClr val="002060"/>
                </a:solidFill>
                <a:latin typeface="+mn-lt"/>
              </a:rPr>
              <a:t>the </a:t>
            </a:r>
            <a:r>
              <a:rPr lang="en-US" sz="6600" b="1" dirty="0">
                <a:solidFill>
                  <a:schemeClr val="accent6">
                    <a:lumMod val="75000"/>
                  </a:schemeClr>
                </a:solidFill>
                <a:latin typeface="+mn-lt"/>
              </a:rPr>
              <a:t>Sun of Righteousness shall arise with healing </a:t>
            </a:r>
            <a:r>
              <a:rPr lang="en-US" sz="6600" b="1" dirty="0">
                <a:solidFill>
                  <a:srgbClr val="002060"/>
                </a:solidFill>
                <a:latin typeface="+mn-lt"/>
              </a:rPr>
              <a:t>in His wings.</a:t>
            </a:r>
          </a:p>
        </p:txBody>
      </p:sp>
      <p:sp>
        <p:nvSpPr>
          <p:cNvPr id="3" name="TextBox 2">
            <a:extLst>
              <a:ext uri="{FF2B5EF4-FFF2-40B4-BE49-F238E27FC236}">
                <a16:creationId xmlns:a16="http://schemas.microsoft.com/office/drawing/2014/main" id="{C40A3B62-3202-3B68-3087-173BF0321780}"/>
              </a:ext>
            </a:extLst>
          </p:cNvPr>
          <p:cNvSpPr txBox="1"/>
          <p:nvPr/>
        </p:nvSpPr>
        <p:spPr>
          <a:xfrm>
            <a:off x="1217006" y="6488668"/>
            <a:ext cx="121064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Malachi 4:2. The Holy Bible. New King James Version®. Thomas Nelson Publishers: Nashville, TN, © 1982.</a:t>
            </a:r>
          </a:p>
        </p:txBody>
      </p:sp>
    </p:spTree>
    <p:extLst>
      <p:ext uri="{BB962C8B-B14F-4D97-AF65-F5344CB8AC3E}">
        <p14:creationId xmlns:p14="http://schemas.microsoft.com/office/powerpoint/2010/main" val="6905242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ABB5-6565-AC3A-D70B-DD5DEA0650F0}"/>
              </a:ext>
            </a:extLst>
          </p:cNvPr>
          <p:cNvSpPr>
            <a:spLocks noGrp="1"/>
          </p:cNvSpPr>
          <p:nvPr>
            <p:ph type="title"/>
          </p:nvPr>
        </p:nvSpPr>
        <p:spPr>
          <a:xfrm>
            <a:off x="578079" y="2483344"/>
            <a:ext cx="11035842" cy="1483440"/>
          </a:xfrm>
        </p:spPr>
        <p:txBody>
          <a:bodyPr>
            <a:noAutofit/>
          </a:bodyPr>
          <a:lstStyle/>
          <a:p>
            <a:pPr algn="ctr"/>
            <a:r>
              <a:rPr lang="en-US" sz="7200" b="1" dirty="0">
                <a:solidFill>
                  <a:srgbClr val="002060"/>
                </a:solidFill>
                <a:latin typeface="+mn-lt"/>
              </a:rPr>
              <a:t>Truly the light is sweet,</a:t>
            </a:r>
            <a:br>
              <a:rPr lang="en-US" sz="7200" b="1" dirty="0">
                <a:solidFill>
                  <a:srgbClr val="002060"/>
                </a:solidFill>
                <a:latin typeface="+mn-lt"/>
              </a:rPr>
            </a:br>
            <a:r>
              <a:rPr lang="en-US" sz="7200" b="1" dirty="0">
                <a:solidFill>
                  <a:srgbClr val="002060"/>
                </a:solidFill>
                <a:latin typeface="+mn-lt"/>
              </a:rPr>
              <a:t>and it is </a:t>
            </a:r>
            <a:r>
              <a:rPr lang="en-US" sz="7200" b="1" dirty="0">
                <a:solidFill>
                  <a:schemeClr val="accent6">
                    <a:lumMod val="75000"/>
                  </a:schemeClr>
                </a:solidFill>
                <a:latin typeface="+mn-lt"/>
              </a:rPr>
              <a:t>pleasant for the eyes to behold the sun</a:t>
            </a:r>
            <a:r>
              <a:rPr lang="en-US" sz="7200" b="1" dirty="0">
                <a:solidFill>
                  <a:srgbClr val="002060"/>
                </a:solidFill>
                <a:latin typeface="+mn-lt"/>
              </a:rPr>
              <a:t>.</a:t>
            </a:r>
          </a:p>
        </p:txBody>
      </p:sp>
      <p:sp>
        <p:nvSpPr>
          <p:cNvPr id="3" name="TextBox 2">
            <a:extLst>
              <a:ext uri="{FF2B5EF4-FFF2-40B4-BE49-F238E27FC236}">
                <a16:creationId xmlns:a16="http://schemas.microsoft.com/office/drawing/2014/main" id="{C40A3B62-3202-3B68-3087-173BF0321780}"/>
              </a:ext>
            </a:extLst>
          </p:cNvPr>
          <p:cNvSpPr txBox="1"/>
          <p:nvPr/>
        </p:nvSpPr>
        <p:spPr>
          <a:xfrm>
            <a:off x="901242" y="6488668"/>
            <a:ext cx="121064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Ecclesiastes 11:7. The Holy Bible. New King James Version®. Thomas Nelson Publishers: Nashville, TN, © 1982.</a:t>
            </a:r>
          </a:p>
        </p:txBody>
      </p:sp>
    </p:spTree>
    <p:extLst>
      <p:ext uri="{BB962C8B-B14F-4D97-AF65-F5344CB8AC3E}">
        <p14:creationId xmlns:p14="http://schemas.microsoft.com/office/powerpoint/2010/main" val="39532555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ABB5-6565-AC3A-D70B-DD5DEA0650F0}"/>
              </a:ext>
            </a:extLst>
          </p:cNvPr>
          <p:cNvSpPr>
            <a:spLocks noGrp="1"/>
          </p:cNvSpPr>
          <p:nvPr>
            <p:ph type="title"/>
          </p:nvPr>
        </p:nvSpPr>
        <p:spPr>
          <a:xfrm>
            <a:off x="578079" y="2687280"/>
            <a:ext cx="11035842" cy="1483440"/>
          </a:xfrm>
        </p:spPr>
        <p:txBody>
          <a:bodyPr>
            <a:noAutofit/>
          </a:bodyPr>
          <a:lstStyle/>
          <a:p>
            <a:pPr algn="ctr"/>
            <a:r>
              <a:rPr lang="en-US" sz="7200" b="1" dirty="0">
                <a:solidFill>
                  <a:srgbClr val="002060"/>
                </a:solidFill>
                <a:latin typeface="+mn-lt"/>
              </a:rPr>
              <a:t>Its rising is from one end of heaven, and its circuit to the other end; and there is </a:t>
            </a:r>
            <a:r>
              <a:rPr lang="en-US" sz="7200" b="1" dirty="0">
                <a:solidFill>
                  <a:schemeClr val="accent6">
                    <a:lumMod val="75000"/>
                  </a:schemeClr>
                </a:solidFill>
                <a:latin typeface="+mn-lt"/>
              </a:rPr>
              <a:t>nothing hidden from its heat</a:t>
            </a:r>
            <a:r>
              <a:rPr lang="en-US" sz="7200" b="1" dirty="0">
                <a:solidFill>
                  <a:srgbClr val="002060"/>
                </a:solidFill>
                <a:latin typeface="+mn-lt"/>
              </a:rPr>
              <a:t>.</a:t>
            </a:r>
          </a:p>
        </p:txBody>
      </p:sp>
      <p:sp>
        <p:nvSpPr>
          <p:cNvPr id="3" name="TextBox 2">
            <a:extLst>
              <a:ext uri="{FF2B5EF4-FFF2-40B4-BE49-F238E27FC236}">
                <a16:creationId xmlns:a16="http://schemas.microsoft.com/office/drawing/2014/main" id="{C40A3B62-3202-3B68-3087-173BF0321780}"/>
              </a:ext>
            </a:extLst>
          </p:cNvPr>
          <p:cNvSpPr txBox="1"/>
          <p:nvPr/>
        </p:nvSpPr>
        <p:spPr>
          <a:xfrm>
            <a:off x="1388045" y="6488668"/>
            <a:ext cx="121064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Psalm 19:6. The Holy Bible. New King James Version®. Thomas Nelson Publishers: Nashville, TN, © 1982.</a:t>
            </a:r>
          </a:p>
        </p:txBody>
      </p:sp>
    </p:spTree>
    <p:extLst>
      <p:ext uri="{BB962C8B-B14F-4D97-AF65-F5344CB8AC3E}">
        <p14:creationId xmlns:p14="http://schemas.microsoft.com/office/powerpoint/2010/main" val="26043207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63F03-3AB0-322D-5CC7-BFDE2A7CC46C}"/>
              </a:ext>
            </a:extLst>
          </p:cNvPr>
          <p:cNvSpPr>
            <a:spLocks noGrp="1"/>
          </p:cNvSpPr>
          <p:nvPr>
            <p:ph type="title"/>
          </p:nvPr>
        </p:nvSpPr>
        <p:spPr>
          <a:xfrm>
            <a:off x="897406" y="2766218"/>
            <a:ext cx="10515600" cy="1325563"/>
          </a:xfrm>
        </p:spPr>
        <p:txBody>
          <a:bodyPr>
            <a:noAutofit/>
          </a:bodyPr>
          <a:lstStyle/>
          <a:p>
            <a:pPr algn="ctr"/>
            <a:r>
              <a:rPr lang="en-US" sz="9600" b="1" dirty="0">
                <a:solidFill>
                  <a:srgbClr val="002060"/>
                </a:solidFill>
                <a:latin typeface="Calibri" panose="020F0502020204030204" pitchFamily="34" charset="0"/>
                <a:cs typeface="Calibri" panose="020F0502020204030204" pitchFamily="34" charset="0"/>
              </a:rPr>
              <a:t>BE IN </a:t>
            </a:r>
            <a:r>
              <a:rPr lang="en-US" sz="9600" b="1" dirty="0">
                <a:solidFill>
                  <a:schemeClr val="accent6">
                    <a:lumMod val="75000"/>
                  </a:schemeClr>
                </a:solidFill>
                <a:latin typeface="Calibri" panose="020F0502020204030204" pitchFamily="34" charset="0"/>
                <a:cs typeface="Calibri" panose="020F0502020204030204" pitchFamily="34" charset="0"/>
              </a:rPr>
              <a:t>SUNLIGHT MORE</a:t>
            </a:r>
          </a:p>
        </p:txBody>
      </p:sp>
    </p:spTree>
    <p:extLst>
      <p:ext uri="{BB962C8B-B14F-4D97-AF65-F5344CB8AC3E}">
        <p14:creationId xmlns:p14="http://schemas.microsoft.com/office/powerpoint/2010/main" val="37791900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ABB5-6565-AC3A-D70B-DD5DEA0650F0}"/>
              </a:ext>
            </a:extLst>
          </p:cNvPr>
          <p:cNvSpPr>
            <a:spLocks noGrp="1"/>
          </p:cNvSpPr>
          <p:nvPr>
            <p:ph type="title"/>
          </p:nvPr>
        </p:nvSpPr>
        <p:spPr>
          <a:xfrm>
            <a:off x="578079" y="2687280"/>
            <a:ext cx="11035842" cy="1483440"/>
          </a:xfrm>
        </p:spPr>
        <p:txBody>
          <a:bodyPr>
            <a:noAutofit/>
          </a:bodyPr>
          <a:lstStyle/>
          <a:p>
            <a:pPr algn="ctr"/>
            <a:r>
              <a:rPr lang="en-US" sz="7200" b="1" dirty="0">
                <a:solidFill>
                  <a:srgbClr val="002060"/>
                </a:solidFill>
                <a:latin typeface="+mn-lt"/>
              </a:rPr>
              <a:t>It is vain for you to </a:t>
            </a:r>
            <a:r>
              <a:rPr lang="en-US" sz="7200" b="1" dirty="0">
                <a:solidFill>
                  <a:srgbClr val="FF0000"/>
                </a:solidFill>
                <a:latin typeface="+mn-lt"/>
              </a:rPr>
              <a:t>rise up early</a:t>
            </a:r>
            <a:r>
              <a:rPr lang="en-US" sz="7200" b="1" dirty="0">
                <a:solidFill>
                  <a:srgbClr val="002060"/>
                </a:solidFill>
                <a:latin typeface="+mn-lt"/>
              </a:rPr>
              <a:t>, to </a:t>
            </a:r>
            <a:r>
              <a:rPr lang="en-US" sz="7200" b="1" dirty="0">
                <a:solidFill>
                  <a:srgbClr val="FF0000"/>
                </a:solidFill>
                <a:latin typeface="+mn-lt"/>
              </a:rPr>
              <a:t>sit up late</a:t>
            </a:r>
            <a:r>
              <a:rPr lang="en-US" sz="7200" b="1" dirty="0">
                <a:solidFill>
                  <a:srgbClr val="002060"/>
                </a:solidFill>
                <a:latin typeface="+mn-lt"/>
              </a:rPr>
              <a:t>,</a:t>
            </a:r>
            <a:br>
              <a:rPr lang="en-US" sz="7200" b="1" dirty="0">
                <a:solidFill>
                  <a:srgbClr val="002060"/>
                </a:solidFill>
                <a:latin typeface="+mn-lt"/>
              </a:rPr>
            </a:br>
            <a:r>
              <a:rPr lang="en-US" sz="7200" b="1" dirty="0">
                <a:solidFill>
                  <a:srgbClr val="002060"/>
                </a:solidFill>
                <a:latin typeface="+mn-lt"/>
              </a:rPr>
              <a:t>to eat the bread of sorrows;</a:t>
            </a:r>
            <a:br>
              <a:rPr lang="en-US" sz="7200" b="1" dirty="0">
                <a:solidFill>
                  <a:srgbClr val="002060"/>
                </a:solidFill>
                <a:latin typeface="+mn-lt"/>
              </a:rPr>
            </a:br>
            <a:r>
              <a:rPr lang="en-US" sz="7200" b="1" dirty="0">
                <a:solidFill>
                  <a:srgbClr val="002060"/>
                </a:solidFill>
                <a:latin typeface="+mn-lt"/>
              </a:rPr>
              <a:t>For so He </a:t>
            </a:r>
            <a:r>
              <a:rPr lang="en-US" sz="7200" b="1" dirty="0">
                <a:solidFill>
                  <a:schemeClr val="accent6">
                    <a:lumMod val="75000"/>
                  </a:schemeClr>
                </a:solidFill>
                <a:latin typeface="+mn-lt"/>
              </a:rPr>
              <a:t>gives His beloved sleep</a:t>
            </a:r>
            <a:r>
              <a:rPr lang="en-US" sz="7200" b="1" dirty="0">
                <a:solidFill>
                  <a:srgbClr val="002060"/>
                </a:solidFill>
                <a:latin typeface="+mn-lt"/>
              </a:rPr>
              <a:t>.</a:t>
            </a:r>
          </a:p>
        </p:txBody>
      </p:sp>
      <p:sp>
        <p:nvSpPr>
          <p:cNvPr id="3" name="TextBox 2">
            <a:extLst>
              <a:ext uri="{FF2B5EF4-FFF2-40B4-BE49-F238E27FC236}">
                <a16:creationId xmlns:a16="http://schemas.microsoft.com/office/drawing/2014/main" id="{C40A3B62-3202-3B68-3087-173BF0321780}"/>
              </a:ext>
            </a:extLst>
          </p:cNvPr>
          <p:cNvSpPr txBox="1"/>
          <p:nvPr/>
        </p:nvSpPr>
        <p:spPr>
          <a:xfrm>
            <a:off x="1388045" y="6488668"/>
            <a:ext cx="121064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Psalm </a:t>
            </a:r>
            <a:r>
              <a:rPr lang="en-US" b="1" dirty="0">
                <a:solidFill>
                  <a:prstClr val="black"/>
                </a:solidFill>
                <a:latin typeface="Garamond" panose="02020404030301010803" pitchFamily="18" charset="0"/>
              </a:rPr>
              <a:t>127:2</a:t>
            </a:r>
            <a:r>
              <a:rPr kumimoji="0" lang="en-US" sz="18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 The Holy Bible. New King James Version®. Thomas Nelson Publishers: Nashville, TN, © 1982.</a:t>
            </a:r>
          </a:p>
        </p:txBody>
      </p:sp>
    </p:spTree>
    <p:extLst>
      <p:ext uri="{BB962C8B-B14F-4D97-AF65-F5344CB8AC3E}">
        <p14:creationId xmlns:p14="http://schemas.microsoft.com/office/powerpoint/2010/main" val="1485099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63F03-3AB0-322D-5CC7-BFDE2A7CC46C}"/>
              </a:ext>
            </a:extLst>
          </p:cNvPr>
          <p:cNvSpPr>
            <a:spLocks noGrp="1"/>
          </p:cNvSpPr>
          <p:nvPr>
            <p:ph type="title"/>
          </p:nvPr>
        </p:nvSpPr>
        <p:spPr>
          <a:xfrm>
            <a:off x="897406" y="2766218"/>
            <a:ext cx="10515600" cy="1325563"/>
          </a:xfrm>
        </p:spPr>
        <p:txBody>
          <a:bodyPr>
            <a:noAutofit/>
          </a:bodyPr>
          <a:lstStyle/>
          <a:p>
            <a:pPr algn="ctr"/>
            <a:r>
              <a:rPr lang="en-US" sz="9600" b="1" dirty="0">
                <a:solidFill>
                  <a:schemeClr val="accent5">
                    <a:lumMod val="50000"/>
                  </a:schemeClr>
                </a:solidFill>
                <a:latin typeface="+mn-lt"/>
              </a:rPr>
              <a:t>EAT </a:t>
            </a:r>
            <a:r>
              <a:rPr lang="en-US" sz="9600" b="1" u="sng" dirty="0">
                <a:solidFill>
                  <a:schemeClr val="accent5">
                    <a:lumMod val="50000"/>
                  </a:schemeClr>
                </a:solidFill>
                <a:latin typeface="+mn-lt"/>
              </a:rPr>
              <a:t>ONLY</a:t>
            </a:r>
            <a:r>
              <a:rPr lang="en-US" sz="9600" b="1" dirty="0">
                <a:solidFill>
                  <a:schemeClr val="accent5">
                    <a:lumMod val="50000"/>
                  </a:schemeClr>
                </a:solidFill>
                <a:latin typeface="+mn-lt"/>
              </a:rPr>
              <a:t> SEEDS</a:t>
            </a:r>
          </a:p>
        </p:txBody>
      </p:sp>
    </p:spTree>
    <p:extLst>
      <p:ext uri="{BB962C8B-B14F-4D97-AF65-F5344CB8AC3E}">
        <p14:creationId xmlns:p14="http://schemas.microsoft.com/office/powerpoint/2010/main" val="5251432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ABB5-6565-AC3A-D70B-DD5DEA0650F0}"/>
              </a:ext>
            </a:extLst>
          </p:cNvPr>
          <p:cNvSpPr>
            <a:spLocks noGrp="1"/>
          </p:cNvSpPr>
          <p:nvPr>
            <p:ph type="title"/>
          </p:nvPr>
        </p:nvSpPr>
        <p:spPr>
          <a:xfrm>
            <a:off x="578079" y="2687280"/>
            <a:ext cx="11035842" cy="1483440"/>
          </a:xfrm>
        </p:spPr>
        <p:txBody>
          <a:bodyPr>
            <a:noAutofit/>
          </a:bodyPr>
          <a:lstStyle/>
          <a:p>
            <a:pPr algn="ctr"/>
            <a:r>
              <a:rPr lang="en-US" sz="7200" b="1" dirty="0">
                <a:solidFill>
                  <a:srgbClr val="002060"/>
                </a:solidFill>
                <a:latin typeface="+mn-lt"/>
              </a:rPr>
              <a:t>The sleep of </a:t>
            </a:r>
            <a:r>
              <a:rPr lang="en-US" sz="7200" b="1" dirty="0">
                <a:solidFill>
                  <a:schemeClr val="accent6">
                    <a:lumMod val="75000"/>
                  </a:schemeClr>
                </a:solidFill>
                <a:latin typeface="+mn-lt"/>
              </a:rPr>
              <a:t>a laboring man </a:t>
            </a:r>
            <a:r>
              <a:rPr lang="en-US" sz="7200" b="1" dirty="0">
                <a:solidFill>
                  <a:srgbClr val="002060"/>
                </a:solidFill>
                <a:latin typeface="+mn-lt"/>
              </a:rPr>
              <a:t>is sweet, whether he eats little or much; But </a:t>
            </a:r>
            <a:r>
              <a:rPr lang="en-US" sz="7200" b="1" dirty="0">
                <a:solidFill>
                  <a:srgbClr val="FF0000"/>
                </a:solidFill>
                <a:latin typeface="+mn-lt"/>
              </a:rPr>
              <a:t>the abundance </a:t>
            </a:r>
            <a:r>
              <a:rPr lang="en-US" sz="7200" b="1" dirty="0">
                <a:solidFill>
                  <a:srgbClr val="002060"/>
                </a:solidFill>
                <a:latin typeface="+mn-lt"/>
              </a:rPr>
              <a:t>of the rich will not permit him to sleep.</a:t>
            </a:r>
          </a:p>
        </p:txBody>
      </p:sp>
      <p:sp>
        <p:nvSpPr>
          <p:cNvPr id="3" name="TextBox 2">
            <a:extLst>
              <a:ext uri="{FF2B5EF4-FFF2-40B4-BE49-F238E27FC236}">
                <a16:creationId xmlns:a16="http://schemas.microsoft.com/office/drawing/2014/main" id="{C40A3B62-3202-3B68-3087-173BF0321780}"/>
              </a:ext>
            </a:extLst>
          </p:cNvPr>
          <p:cNvSpPr txBox="1"/>
          <p:nvPr/>
        </p:nvSpPr>
        <p:spPr>
          <a:xfrm>
            <a:off x="934134" y="6488668"/>
            <a:ext cx="121064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Ecclesiastes 5:12. The Holy Bible. New King James Version®. Thomas Nelson Publishers: Nashville, TN, © 1982.</a:t>
            </a:r>
          </a:p>
        </p:txBody>
      </p:sp>
    </p:spTree>
    <p:extLst>
      <p:ext uri="{BB962C8B-B14F-4D97-AF65-F5344CB8AC3E}">
        <p14:creationId xmlns:p14="http://schemas.microsoft.com/office/powerpoint/2010/main" val="10519450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63F03-3AB0-322D-5CC7-BFDE2A7CC46C}"/>
              </a:ext>
            </a:extLst>
          </p:cNvPr>
          <p:cNvSpPr>
            <a:spLocks noGrp="1"/>
          </p:cNvSpPr>
          <p:nvPr>
            <p:ph type="title"/>
          </p:nvPr>
        </p:nvSpPr>
        <p:spPr>
          <a:xfrm>
            <a:off x="897406" y="2766218"/>
            <a:ext cx="10515600" cy="1325563"/>
          </a:xfrm>
        </p:spPr>
        <p:txBody>
          <a:bodyPr>
            <a:noAutofit/>
          </a:bodyPr>
          <a:lstStyle/>
          <a:p>
            <a:pPr algn="ctr"/>
            <a:r>
              <a:rPr lang="en-US" sz="9600" b="1" dirty="0">
                <a:solidFill>
                  <a:srgbClr val="002060"/>
                </a:solidFill>
                <a:latin typeface="Calibri" panose="020F0502020204030204" pitchFamily="34" charset="0"/>
                <a:cs typeface="Calibri" panose="020F0502020204030204" pitchFamily="34" charset="0"/>
              </a:rPr>
              <a:t>GET </a:t>
            </a:r>
            <a:r>
              <a:rPr lang="en-US" sz="9600" b="1" dirty="0">
                <a:solidFill>
                  <a:schemeClr val="accent6">
                    <a:lumMod val="75000"/>
                  </a:schemeClr>
                </a:solidFill>
                <a:latin typeface="Calibri" panose="020F0502020204030204" pitchFamily="34" charset="0"/>
                <a:cs typeface="Calibri" panose="020F0502020204030204" pitchFamily="34" charset="0"/>
              </a:rPr>
              <a:t>MORE REST</a:t>
            </a:r>
          </a:p>
        </p:txBody>
      </p:sp>
    </p:spTree>
    <p:extLst>
      <p:ext uri="{BB962C8B-B14F-4D97-AF65-F5344CB8AC3E}">
        <p14:creationId xmlns:p14="http://schemas.microsoft.com/office/powerpoint/2010/main" val="16140309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ABB5-6565-AC3A-D70B-DD5DEA0650F0}"/>
              </a:ext>
            </a:extLst>
          </p:cNvPr>
          <p:cNvSpPr>
            <a:spLocks noGrp="1"/>
          </p:cNvSpPr>
          <p:nvPr>
            <p:ph type="title"/>
          </p:nvPr>
        </p:nvSpPr>
        <p:spPr>
          <a:xfrm>
            <a:off x="578079" y="2687280"/>
            <a:ext cx="11035842" cy="1483440"/>
          </a:xfrm>
        </p:spPr>
        <p:txBody>
          <a:bodyPr>
            <a:noAutofit/>
          </a:bodyPr>
          <a:lstStyle/>
          <a:p>
            <a:pPr algn="ctr"/>
            <a:r>
              <a:rPr lang="en-US" sz="7200" b="1" dirty="0">
                <a:solidFill>
                  <a:srgbClr val="002060"/>
                </a:solidFill>
                <a:latin typeface="+mn-lt"/>
              </a:rPr>
              <a:t> And do this, </a:t>
            </a:r>
            <a:r>
              <a:rPr lang="en-US" sz="7200" b="1" dirty="0">
                <a:solidFill>
                  <a:schemeClr val="accent6">
                    <a:lumMod val="75000"/>
                  </a:schemeClr>
                </a:solidFill>
                <a:latin typeface="+mn-lt"/>
              </a:rPr>
              <a:t>knowing the time</a:t>
            </a:r>
            <a:r>
              <a:rPr lang="en-US" sz="7200" b="1" dirty="0">
                <a:solidFill>
                  <a:srgbClr val="002060"/>
                </a:solidFill>
                <a:latin typeface="+mn-lt"/>
              </a:rPr>
              <a:t>, that now it is high time </a:t>
            </a:r>
            <a:r>
              <a:rPr lang="en-US" sz="7200" b="1" dirty="0">
                <a:solidFill>
                  <a:schemeClr val="accent6">
                    <a:lumMod val="75000"/>
                  </a:schemeClr>
                </a:solidFill>
                <a:latin typeface="+mn-lt"/>
              </a:rPr>
              <a:t>to awake out of sleep</a:t>
            </a:r>
            <a:r>
              <a:rPr lang="en-US" sz="7200" b="1" dirty="0">
                <a:solidFill>
                  <a:srgbClr val="002060"/>
                </a:solidFill>
                <a:latin typeface="+mn-lt"/>
              </a:rPr>
              <a:t>; for now our salvation is nearer than when we first believed.</a:t>
            </a:r>
          </a:p>
        </p:txBody>
      </p:sp>
      <p:sp>
        <p:nvSpPr>
          <p:cNvPr id="3" name="TextBox 2">
            <a:extLst>
              <a:ext uri="{FF2B5EF4-FFF2-40B4-BE49-F238E27FC236}">
                <a16:creationId xmlns:a16="http://schemas.microsoft.com/office/drawing/2014/main" id="{C40A3B62-3202-3B68-3087-173BF0321780}"/>
              </a:ext>
            </a:extLst>
          </p:cNvPr>
          <p:cNvSpPr txBox="1"/>
          <p:nvPr/>
        </p:nvSpPr>
        <p:spPr>
          <a:xfrm>
            <a:off x="1190692" y="6488668"/>
            <a:ext cx="121064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Romans 13:11. The Holy Bible. New King James Version®. Thomas Nelson Publishers: Nashville, TN, © 1982.</a:t>
            </a:r>
          </a:p>
        </p:txBody>
      </p:sp>
    </p:spTree>
    <p:extLst>
      <p:ext uri="{BB962C8B-B14F-4D97-AF65-F5344CB8AC3E}">
        <p14:creationId xmlns:p14="http://schemas.microsoft.com/office/powerpoint/2010/main" val="36010420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63F03-3AB0-322D-5CC7-BFDE2A7CC46C}"/>
              </a:ext>
            </a:extLst>
          </p:cNvPr>
          <p:cNvSpPr>
            <a:spLocks noGrp="1"/>
          </p:cNvSpPr>
          <p:nvPr>
            <p:ph type="title"/>
          </p:nvPr>
        </p:nvSpPr>
        <p:spPr>
          <a:xfrm>
            <a:off x="897406" y="2766218"/>
            <a:ext cx="10515600" cy="1325563"/>
          </a:xfrm>
        </p:spPr>
        <p:txBody>
          <a:bodyPr>
            <a:noAutofit/>
          </a:bodyPr>
          <a:lstStyle/>
          <a:p>
            <a:pPr algn="ctr"/>
            <a:r>
              <a:rPr lang="en-US" sz="9600" b="1" dirty="0">
                <a:solidFill>
                  <a:srgbClr val="002060"/>
                </a:solidFill>
                <a:latin typeface="Calibri" panose="020F0502020204030204" pitchFamily="34" charset="0"/>
                <a:cs typeface="Calibri" panose="020F0502020204030204" pitchFamily="34" charset="0"/>
              </a:rPr>
              <a:t>GET </a:t>
            </a:r>
            <a:r>
              <a:rPr lang="en-US" sz="9600" b="1" dirty="0">
                <a:solidFill>
                  <a:schemeClr val="accent6">
                    <a:lumMod val="75000"/>
                  </a:schemeClr>
                </a:solidFill>
                <a:latin typeface="Calibri" panose="020F0502020204030204" pitchFamily="34" charset="0"/>
                <a:cs typeface="Calibri" panose="020F0502020204030204" pitchFamily="34" charset="0"/>
              </a:rPr>
              <a:t>UP EARLY</a:t>
            </a:r>
          </a:p>
        </p:txBody>
      </p:sp>
    </p:spTree>
    <p:extLst>
      <p:ext uri="{BB962C8B-B14F-4D97-AF65-F5344CB8AC3E}">
        <p14:creationId xmlns:p14="http://schemas.microsoft.com/office/powerpoint/2010/main" val="26539142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ABB5-6565-AC3A-D70B-DD5DEA0650F0}"/>
              </a:ext>
            </a:extLst>
          </p:cNvPr>
          <p:cNvSpPr>
            <a:spLocks noGrp="1"/>
          </p:cNvSpPr>
          <p:nvPr>
            <p:ph type="title"/>
          </p:nvPr>
        </p:nvSpPr>
        <p:spPr>
          <a:xfrm>
            <a:off x="578079" y="2687280"/>
            <a:ext cx="11035842" cy="1483440"/>
          </a:xfrm>
        </p:spPr>
        <p:txBody>
          <a:bodyPr>
            <a:noAutofit/>
          </a:bodyPr>
          <a:lstStyle/>
          <a:p>
            <a:pPr algn="ctr"/>
            <a:r>
              <a:rPr lang="en-US" sz="7200" b="1" dirty="0">
                <a:solidFill>
                  <a:srgbClr val="002060"/>
                </a:solidFill>
                <a:latin typeface="+mn-lt"/>
              </a:rPr>
              <a:t> “It is written, ‘Man shall not live </a:t>
            </a:r>
            <a:r>
              <a:rPr lang="en-US" sz="7200" b="1" dirty="0">
                <a:solidFill>
                  <a:srgbClr val="FF0000"/>
                </a:solidFill>
                <a:latin typeface="+mn-lt"/>
              </a:rPr>
              <a:t>by bread alone</a:t>
            </a:r>
            <a:r>
              <a:rPr lang="en-US" sz="7200" b="1" dirty="0">
                <a:solidFill>
                  <a:srgbClr val="002060"/>
                </a:solidFill>
                <a:latin typeface="+mn-lt"/>
              </a:rPr>
              <a:t>, but </a:t>
            </a:r>
            <a:r>
              <a:rPr lang="en-US" sz="7200" b="1" dirty="0">
                <a:solidFill>
                  <a:schemeClr val="accent6">
                    <a:lumMod val="75000"/>
                  </a:schemeClr>
                </a:solidFill>
                <a:latin typeface="+mn-lt"/>
              </a:rPr>
              <a:t>by every word </a:t>
            </a:r>
            <a:r>
              <a:rPr lang="en-US" sz="7200" b="1" dirty="0">
                <a:solidFill>
                  <a:srgbClr val="002060"/>
                </a:solidFill>
                <a:latin typeface="+mn-lt"/>
              </a:rPr>
              <a:t>that proceeds from the mouth of God.’ ”</a:t>
            </a:r>
          </a:p>
        </p:txBody>
      </p:sp>
      <p:sp>
        <p:nvSpPr>
          <p:cNvPr id="3" name="TextBox 2">
            <a:extLst>
              <a:ext uri="{FF2B5EF4-FFF2-40B4-BE49-F238E27FC236}">
                <a16:creationId xmlns:a16="http://schemas.microsoft.com/office/drawing/2014/main" id="{C40A3B62-3202-3B68-3087-173BF0321780}"/>
              </a:ext>
            </a:extLst>
          </p:cNvPr>
          <p:cNvSpPr txBox="1"/>
          <p:nvPr/>
        </p:nvSpPr>
        <p:spPr>
          <a:xfrm>
            <a:off x="1190692" y="6488668"/>
            <a:ext cx="121064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Garamond" panose="02020404030301010803" pitchFamily="18" charset="0"/>
              </a:rPr>
              <a:t>Matthew 4:4</a:t>
            </a:r>
            <a:r>
              <a:rPr kumimoji="0" lang="en-US" sz="18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 The Holy Bible. New King James Version®. Thomas Nelson Publishers: Nashville, TN, © 1982.</a:t>
            </a:r>
          </a:p>
        </p:txBody>
      </p:sp>
    </p:spTree>
    <p:extLst>
      <p:ext uri="{BB962C8B-B14F-4D97-AF65-F5344CB8AC3E}">
        <p14:creationId xmlns:p14="http://schemas.microsoft.com/office/powerpoint/2010/main" val="26733761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63F03-3AB0-322D-5CC7-BFDE2A7CC46C}"/>
              </a:ext>
            </a:extLst>
          </p:cNvPr>
          <p:cNvSpPr>
            <a:spLocks noGrp="1"/>
          </p:cNvSpPr>
          <p:nvPr>
            <p:ph type="title"/>
          </p:nvPr>
        </p:nvSpPr>
        <p:spPr>
          <a:xfrm>
            <a:off x="897406" y="2766218"/>
            <a:ext cx="10515600" cy="1325563"/>
          </a:xfrm>
        </p:spPr>
        <p:txBody>
          <a:bodyPr>
            <a:noAutofit/>
          </a:bodyPr>
          <a:lstStyle/>
          <a:p>
            <a:pPr algn="ctr"/>
            <a:r>
              <a:rPr lang="en-US" sz="9600" b="1" dirty="0">
                <a:solidFill>
                  <a:schemeClr val="accent6">
                    <a:lumMod val="75000"/>
                  </a:schemeClr>
                </a:solidFill>
                <a:latin typeface="Calibri" panose="020F0502020204030204" pitchFamily="34" charset="0"/>
                <a:cs typeface="Calibri" panose="020F0502020204030204" pitchFamily="34" charset="0"/>
              </a:rPr>
              <a:t>DAILY</a:t>
            </a:r>
            <a:r>
              <a:rPr lang="en-US" sz="9600" b="1" dirty="0">
                <a:solidFill>
                  <a:srgbClr val="002060"/>
                </a:solidFill>
                <a:latin typeface="Calibri" panose="020F0502020204030204" pitchFamily="34" charset="0"/>
                <a:cs typeface="Calibri" panose="020F0502020204030204" pitchFamily="34" charset="0"/>
              </a:rPr>
              <a:t> BIBLE STUDY</a:t>
            </a:r>
            <a:endParaRPr lang="en-US" sz="9600" b="1" dirty="0">
              <a:solidFill>
                <a:schemeClr val="accent6">
                  <a:lumMod val="7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756863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ABB5-6565-AC3A-D70B-DD5DEA0650F0}"/>
              </a:ext>
            </a:extLst>
          </p:cNvPr>
          <p:cNvSpPr>
            <a:spLocks noGrp="1"/>
          </p:cNvSpPr>
          <p:nvPr>
            <p:ph type="title"/>
          </p:nvPr>
        </p:nvSpPr>
        <p:spPr>
          <a:xfrm>
            <a:off x="578079" y="2687280"/>
            <a:ext cx="11035842" cy="1483440"/>
          </a:xfrm>
        </p:spPr>
        <p:txBody>
          <a:bodyPr>
            <a:noAutofit/>
          </a:bodyPr>
          <a:lstStyle/>
          <a:p>
            <a:pPr algn="ctr"/>
            <a:r>
              <a:rPr lang="en-US" sz="7200" b="1" dirty="0">
                <a:solidFill>
                  <a:srgbClr val="002060"/>
                </a:solidFill>
                <a:latin typeface="+mn-lt"/>
              </a:rPr>
              <a:t>“And this is </a:t>
            </a:r>
            <a:r>
              <a:rPr lang="en-US" sz="7200" b="1" dirty="0">
                <a:solidFill>
                  <a:schemeClr val="accent6">
                    <a:lumMod val="75000"/>
                  </a:schemeClr>
                </a:solidFill>
                <a:latin typeface="+mn-lt"/>
              </a:rPr>
              <a:t>eternal life</a:t>
            </a:r>
            <a:r>
              <a:rPr lang="en-US" sz="7200" b="1" dirty="0">
                <a:solidFill>
                  <a:srgbClr val="002060"/>
                </a:solidFill>
                <a:latin typeface="+mn-lt"/>
              </a:rPr>
              <a:t>, that they may </a:t>
            </a:r>
            <a:r>
              <a:rPr lang="en-US" sz="7200" b="1" dirty="0">
                <a:solidFill>
                  <a:schemeClr val="accent6">
                    <a:lumMod val="75000"/>
                  </a:schemeClr>
                </a:solidFill>
                <a:latin typeface="+mn-lt"/>
              </a:rPr>
              <a:t>know You</a:t>
            </a:r>
            <a:r>
              <a:rPr lang="en-US" sz="7200" b="1" dirty="0">
                <a:solidFill>
                  <a:srgbClr val="002060"/>
                </a:solidFill>
                <a:latin typeface="+mn-lt"/>
              </a:rPr>
              <a:t>, the only true God, </a:t>
            </a:r>
            <a:r>
              <a:rPr lang="en-US" sz="7200" b="1" dirty="0">
                <a:solidFill>
                  <a:schemeClr val="accent6">
                    <a:lumMod val="75000"/>
                  </a:schemeClr>
                </a:solidFill>
                <a:latin typeface="+mn-lt"/>
              </a:rPr>
              <a:t>and Jesus Christ </a:t>
            </a:r>
            <a:r>
              <a:rPr lang="en-US" sz="7200" b="1" dirty="0">
                <a:solidFill>
                  <a:srgbClr val="002060"/>
                </a:solidFill>
                <a:latin typeface="+mn-lt"/>
              </a:rPr>
              <a:t>whom You have sent.”</a:t>
            </a:r>
          </a:p>
        </p:txBody>
      </p:sp>
      <p:sp>
        <p:nvSpPr>
          <p:cNvPr id="3" name="TextBox 2">
            <a:extLst>
              <a:ext uri="{FF2B5EF4-FFF2-40B4-BE49-F238E27FC236}">
                <a16:creationId xmlns:a16="http://schemas.microsoft.com/office/drawing/2014/main" id="{C40A3B62-3202-3B68-3087-173BF0321780}"/>
              </a:ext>
            </a:extLst>
          </p:cNvPr>
          <p:cNvSpPr txBox="1"/>
          <p:nvPr/>
        </p:nvSpPr>
        <p:spPr>
          <a:xfrm>
            <a:off x="1578819" y="6488668"/>
            <a:ext cx="121064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John 17:3. The Holy Bible. New King James Version®. Thomas Nelson Publishers: Nashville, TN, © 1982.</a:t>
            </a:r>
          </a:p>
        </p:txBody>
      </p:sp>
    </p:spTree>
    <p:extLst>
      <p:ext uri="{BB962C8B-B14F-4D97-AF65-F5344CB8AC3E}">
        <p14:creationId xmlns:p14="http://schemas.microsoft.com/office/powerpoint/2010/main" val="25346628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63F03-3AB0-322D-5CC7-BFDE2A7CC46C}"/>
              </a:ext>
            </a:extLst>
          </p:cNvPr>
          <p:cNvSpPr>
            <a:spLocks noGrp="1"/>
          </p:cNvSpPr>
          <p:nvPr>
            <p:ph type="title"/>
          </p:nvPr>
        </p:nvSpPr>
        <p:spPr>
          <a:xfrm>
            <a:off x="897406" y="2766218"/>
            <a:ext cx="10515600" cy="1325563"/>
          </a:xfrm>
        </p:spPr>
        <p:txBody>
          <a:bodyPr>
            <a:noAutofit/>
          </a:bodyPr>
          <a:lstStyle/>
          <a:p>
            <a:pPr algn="ctr"/>
            <a:r>
              <a:rPr lang="en-US" sz="9600" b="1" dirty="0">
                <a:solidFill>
                  <a:schemeClr val="accent6">
                    <a:lumMod val="75000"/>
                  </a:schemeClr>
                </a:solidFill>
                <a:latin typeface="Calibri" panose="020F0502020204030204" pitchFamily="34" charset="0"/>
                <a:cs typeface="Calibri" panose="020F0502020204030204" pitchFamily="34" charset="0"/>
              </a:rPr>
              <a:t>KNOW CHRIST</a:t>
            </a:r>
          </a:p>
        </p:txBody>
      </p:sp>
    </p:spTree>
    <p:extLst>
      <p:ext uri="{BB962C8B-B14F-4D97-AF65-F5344CB8AC3E}">
        <p14:creationId xmlns:p14="http://schemas.microsoft.com/office/powerpoint/2010/main" val="6282690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ABB5-6565-AC3A-D70B-DD5DEA0650F0}"/>
              </a:ext>
            </a:extLst>
          </p:cNvPr>
          <p:cNvSpPr>
            <a:spLocks noGrp="1"/>
          </p:cNvSpPr>
          <p:nvPr>
            <p:ph type="title"/>
          </p:nvPr>
        </p:nvSpPr>
        <p:spPr>
          <a:xfrm>
            <a:off x="578079" y="2687280"/>
            <a:ext cx="11035842" cy="1483440"/>
          </a:xfrm>
        </p:spPr>
        <p:txBody>
          <a:bodyPr>
            <a:noAutofit/>
          </a:bodyPr>
          <a:lstStyle/>
          <a:p>
            <a:pPr algn="ctr"/>
            <a:r>
              <a:rPr lang="en-US" sz="7200" b="1" dirty="0">
                <a:solidFill>
                  <a:srgbClr val="002060"/>
                </a:solidFill>
                <a:latin typeface="+mn-lt"/>
              </a:rPr>
              <a:t>“Therefore you shall </a:t>
            </a:r>
            <a:r>
              <a:rPr lang="en-US" sz="7200" b="1" dirty="0">
                <a:solidFill>
                  <a:schemeClr val="accent6">
                    <a:lumMod val="75000"/>
                  </a:schemeClr>
                </a:solidFill>
                <a:latin typeface="+mn-lt"/>
              </a:rPr>
              <a:t>be perfect</a:t>
            </a:r>
            <a:r>
              <a:rPr lang="en-US" sz="7200" b="1" dirty="0">
                <a:solidFill>
                  <a:srgbClr val="002060"/>
                </a:solidFill>
                <a:latin typeface="+mn-lt"/>
              </a:rPr>
              <a:t>, just </a:t>
            </a:r>
            <a:r>
              <a:rPr lang="en-US" sz="7200" b="1" dirty="0">
                <a:solidFill>
                  <a:schemeClr val="accent6">
                    <a:lumMod val="75000"/>
                  </a:schemeClr>
                </a:solidFill>
                <a:latin typeface="+mn-lt"/>
              </a:rPr>
              <a:t>as your Father </a:t>
            </a:r>
            <a:r>
              <a:rPr lang="en-US" sz="7200" b="1" dirty="0">
                <a:solidFill>
                  <a:srgbClr val="002060"/>
                </a:solidFill>
                <a:latin typeface="+mn-lt"/>
              </a:rPr>
              <a:t>in heaven is perfect.”</a:t>
            </a:r>
          </a:p>
        </p:txBody>
      </p:sp>
      <p:sp>
        <p:nvSpPr>
          <p:cNvPr id="3" name="TextBox 2">
            <a:extLst>
              <a:ext uri="{FF2B5EF4-FFF2-40B4-BE49-F238E27FC236}">
                <a16:creationId xmlns:a16="http://schemas.microsoft.com/office/drawing/2014/main" id="{C40A3B62-3202-3B68-3087-173BF0321780}"/>
              </a:ext>
            </a:extLst>
          </p:cNvPr>
          <p:cNvSpPr txBox="1"/>
          <p:nvPr/>
        </p:nvSpPr>
        <p:spPr>
          <a:xfrm>
            <a:off x="1170957" y="6488668"/>
            <a:ext cx="121064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Matthew 5:48. The Holy Bible. New King James Version®. Thomas Nelson Publishers: Nashville, TN, © 1982.</a:t>
            </a:r>
          </a:p>
        </p:txBody>
      </p:sp>
    </p:spTree>
    <p:extLst>
      <p:ext uri="{BB962C8B-B14F-4D97-AF65-F5344CB8AC3E}">
        <p14:creationId xmlns:p14="http://schemas.microsoft.com/office/powerpoint/2010/main" val="11715091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63F03-3AB0-322D-5CC7-BFDE2A7CC46C}"/>
              </a:ext>
            </a:extLst>
          </p:cNvPr>
          <p:cNvSpPr>
            <a:spLocks noGrp="1"/>
          </p:cNvSpPr>
          <p:nvPr>
            <p:ph type="title"/>
          </p:nvPr>
        </p:nvSpPr>
        <p:spPr>
          <a:xfrm>
            <a:off x="897406" y="2766218"/>
            <a:ext cx="10515600" cy="1325563"/>
          </a:xfrm>
        </p:spPr>
        <p:txBody>
          <a:bodyPr>
            <a:noAutofit/>
          </a:bodyPr>
          <a:lstStyle/>
          <a:p>
            <a:pPr algn="ctr"/>
            <a:r>
              <a:rPr lang="en-US" sz="9600" b="1" dirty="0">
                <a:solidFill>
                  <a:srgbClr val="002060"/>
                </a:solidFill>
                <a:latin typeface="Calibri" panose="020F0502020204030204" pitchFamily="34" charset="0"/>
                <a:cs typeface="Calibri" panose="020F0502020204030204" pitchFamily="34" charset="0"/>
              </a:rPr>
              <a:t>BE</a:t>
            </a:r>
            <a:r>
              <a:rPr lang="en-US" sz="9600" b="1" dirty="0">
                <a:solidFill>
                  <a:schemeClr val="accent6">
                    <a:lumMod val="75000"/>
                  </a:schemeClr>
                </a:solidFill>
                <a:latin typeface="Calibri" panose="020F0502020204030204" pitchFamily="34" charset="0"/>
                <a:cs typeface="Calibri" panose="020F0502020204030204" pitchFamily="34" charset="0"/>
              </a:rPr>
              <a:t> PERFECT</a:t>
            </a:r>
          </a:p>
        </p:txBody>
      </p:sp>
    </p:spTree>
    <p:extLst>
      <p:ext uri="{BB962C8B-B14F-4D97-AF65-F5344CB8AC3E}">
        <p14:creationId xmlns:p14="http://schemas.microsoft.com/office/powerpoint/2010/main" val="3331076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ABB5-6565-AC3A-D70B-DD5DEA0650F0}"/>
              </a:ext>
            </a:extLst>
          </p:cNvPr>
          <p:cNvSpPr>
            <a:spLocks noGrp="1"/>
          </p:cNvSpPr>
          <p:nvPr>
            <p:ph type="title"/>
          </p:nvPr>
        </p:nvSpPr>
        <p:spPr>
          <a:xfrm>
            <a:off x="897406" y="2766218"/>
            <a:ext cx="10515600" cy="1325563"/>
          </a:xfrm>
        </p:spPr>
        <p:txBody>
          <a:bodyPr>
            <a:noAutofit/>
          </a:bodyPr>
          <a:lstStyle/>
          <a:p>
            <a:pPr algn="ctr"/>
            <a:r>
              <a:rPr lang="en-US" sz="6000" b="1" dirty="0">
                <a:solidFill>
                  <a:srgbClr val="002060"/>
                </a:solidFill>
                <a:latin typeface="+mn-lt"/>
              </a:rPr>
              <a:t>And the Lord God commanded the man, saying, “</a:t>
            </a:r>
            <a:r>
              <a:rPr lang="en-US" sz="6000" b="1" dirty="0">
                <a:solidFill>
                  <a:schemeClr val="accent6">
                    <a:lumMod val="75000"/>
                  </a:schemeClr>
                </a:solidFill>
                <a:latin typeface="+mn-lt"/>
              </a:rPr>
              <a:t>Of every tree </a:t>
            </a:r>
            <a:r>
              <a:rPr lang="en-US" sz="6000" b="1" dirty="0">
                <a:solidFill>
                  <a:srgbClr val="002060"/>
                </a:solidFill>
                <a:latin typeface="+mn-lt"/>
              </a:rPr>
              <a:t>of the garden </a:t>
            </a:r>
            <a:r>
              <a:rPr lang="en-US" sz="6000" b="1" dirty="0">
                <a:solidFill>
                  <a:schemeClr val="accent6">
                    <a:lumMod val="75000"/>
                  </a:schemeClr>
                </a:solidFill>
                <a:latin typeface="+mn-lt"/>
              </a:rPr>
              <a:t>you may freely eat</a:t>
            </a:r>
            <a:r>
              <a:rPr lang="en-US" sz="6000" b="1" dirty="0">
                <a:solidFill>
                  <a:srgbClr val="002060"/>
                </a:solidFill>
                <a:latin typeface="+mn-lt"/>
              </a:rPr>
              <a:t>”.</a:t>
            </a:r>
          </a:p>
        </p:txBody>
      </p:sp>
      <p:sp>
        <p:nvSpPr>
          <p:cNvPr id="3" name="TextBox 2">
            <a:extLst>
              <a:ext uri="{FF2B5EF4-FFF2-40B4-BE49-F238E27FC236}">
                <a16:creationId xmlns:a16="http://schemas.microsoft.com/office/drawing/2014/main" id="{C40A3B62-3202-3B68-3087-173BF0321780}"/>
              </a:ext>
            </a:extLst>
          </p:cNvPr>
          <p:cNvSpPr txBox="1"/>
          <p:nvPr/>
        </p:nvSpPr>
        <p:spPr>
          <a:xfrm>
            <a:off x="1357895" y="6488668"/>
            <a:ext cx="11294594" cy="369332"/>
          </a:xfrm>
          <a:prstGeom prst="rect">
            <a:avLst/>
          </a:prstGeom>
          <a:noFill/>
        </p:spPr>
        <p:txBody>
          <a:bodyPr wrap="square" rtlCol="0">
            <a:spAutoFit/>
          </a:bodyPr>
          <a:lstStyle/>
          <a:p>
            <a:r>
              <a:rPr lang="en-US" b="1" dirty="0">
                <a:latin typeface="Garamond" panose="02020404030301010803" pitchFamily="18" charset="0"/>
              </a:rPr>
              <a:t>Genesis 2:16. The Holy Bible. New King James Version®. Thomas Nelson Publishers: Nashville, TN, © 1982.</a:t>
            </a:r>
          </a:p>
        </p:txBody>
      </p:sp>
    </p:spTree>
    <p:extLst>
      <p:ext uri="{BB962C8B-B14F-4D97-AF65-F5344CB8AC3E}">
        <p14:creationId xmlns:p14="http://schemas.microsoft.com/office/powerpoint/2010/main" val="47734234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ABB5-6565-AC3A-D70B-DD5DEA0650F0}"/>
              </a:ext>
            </a:extLst>
          </p:cNvPr>
          <p:cNvSpPr>
            <a:spLocks noGrp="1"/>
          </p:cNvSpPr>
          <p:nvPr>
            <p:ph type="title"/>
          </p:nvPr>
        </p:nvSpPr>
        <p:spPr>
          <a:xfrm>
            <a:off x="578079" y="2687280"/>
            <a:ext cx="11035842" cy="1483440"/>
          </a:xfrm>
        </p:spPr>
        <p:txBody>
          <a:bodyPr>
            <a:noAutofit/>
          </a:bodyPr>
          <a:lstStyle/>
          <a:p>
            <a:pPr algn="ctr"/>
            <a:r>
              <a:rPr lang="en-US" sz="6000" b="1" dirty="0">
                <a:solidFill>
                  <a:srgbClr val="002060"/>
                </a:solidFill>
                <a:latin typeface="+mn-lt"/>
              </a:rPr>
              <a:t>“But I say to you, </a:t>
            </a:r>
            <a:r>
              <a:rPr lang="en-US" sz="6000" b="1" dirty="0">
                <a:solidFill>
                  <a:schemeClr val="accent6">
                    <a:lumMod val="75000"/>
                  </a:schemeClr>
                </a:solidFill>
                <a:latin typeface="+mn-lt"/>
              </a:rPr>
              <a:t>love </a:t>
            </a:r>
            <a:r>
              <a:rPr lang="en-US" sz="6000" b="1" dirty="0">
                <a:solidFill>
                  <a:srgbClr val="002060"/>
                </a:solidFill>
                <a:latin typeface="+mn-lt"/>
              </a:rPr>
              <a:t>your enemies, </a:t>
            </a:r>
            <a:r>
              <a:rPr lang="en-US" sz="6000" b="1" dirty="0">
                <a:solidFill>
                  <a:schemeClr val="accent6">
                    <a:lumMod val="75000"/>
                  </a:schemeClr>
                </a:solidFill>
                <a:latin typeface="+mn-lt"/>
              </a:rPr>
              <a:t>bless</a:t>
            </a:r>
            <a:r>
              <a:rPr lang="en-US" sz="6000" b="1" dirty="0">
                <a:solidFill>
                  <a:srgbClr val="002060"/>
                </a:solidFill>
                <a:latin typeface="+mn-lt"/>
              </a:rPr>
              <a:t> those who curse you, </a:t>
            </a:r>
            <a:r>
              <a:rPr lang="en-US" sz="6000" b="1" dirty="0">
                <a:solidFill>
                  <a:schemeClr val="accent6">
                    <a:lumMod val="75000"/>
                  </a:schemeClr>
                </a:solidFill>
                <a:latin typeface="+mn-lt"/>
              </a:rPr>
              <a:t>do good </a:t>
            </a:r>
            <a:r>
              <a:rPr lang="en-US" sz="6000" b="1" dirty="0">
                <a:solidFill>
                  <a:srgbClr val="002060"/>
                </a:solidFill>
                <a:latin typeface="+mn-lt"/>
              </a:rPr>
              <a:t>to those who hate you, and </a:t>
            </a:r>
            <a:r>
              <a:rPr lang="en-US" sz="6000" b="1" dirty="0">
                <a:solidFill>
                  <a:schemeClr val="accent6">
                    <a:lumMod val="75000"/>
                  </a:schemeClr>
                </a:solidFill>
                <a:latin typeface="+mn-lt"/>
              </a:rPr>
              <a:t>pray for </a:t>
            </a:r>
            <a:r>
              <a:rPr lang="en-US" sz="6000" b="1" dirty="0">
                <a:solidFill>
                  <a:srgbClr val="002060"/>
                </a:solidFill>
                <a:latin typeface="+mn-lt"/>
              </a:rPr>
              <a:t>those who spitefully use you and persecute you.”</a:t>
            </a:r>
          </a:p>
        </p:txBody>
      </p:sp>
      <p:sp>
        <p:nvSpPr>
          <p:cNvPr id="3" name="TextBox 2">
            <a:extLst>
              <a:ext uri="{FF2B5EF4-FFF2-40B4-BE49-F238E27FC236}">
                <a16:creationId xmlns:a16="http://schemas.microsoft.com/office/drawing/2014/main" id="{C40A3B62-3202-3B68-3087-173BF0321780}"/>
              </a:ext>
            </a:extLst>
          </p:cNvPr>
          <p:cNvSpPr txBox="1"/>
          <p:nvPr/>
        </p:nvSpPr>
        <p:spPr>
          <a:xfrm>
            <a:off x="1170957" y="6488668"/>
            <a:ext cx="121064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Matthew 5:44. The Holy Bible. New King James Version®. Thomas Nelson Publishers: Nashville, TN, © 1982.</a:t>
            </a:r>
          </a:p>
        </p:txBody>
      </p:sp>
    </p:spTree>
    <p:extLst>
      <p:ext uri="{BB962C8B-B14F-4D97-AF65-F5344CB8AC3E}">
        <p14:creationId xmlns:p14="http://schemas.microsoft.com/office/powerpoint/2010/main" val="42484083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63F03-3AB0-322D-5CC7-BFDE2A7CC46C}"/>
              </a:ext>
            </a:extLst>
          </p:cNvPr>
          <p:cNvSpPr>
            <a:spLocks noGrp="1"/>
          </p:cNvSpPr>
          <p:nvPr>
            <p:ph type="title"/>
          </p:nvPr>
        </p:nvSpPr>
        <p:spPr>
          <a:xfrm>
            <a:off x="897406" y="2766218"/>
            <a:ext cx="10515600" cy="1325563"/>
          </a:xfrm>
        </p:spPr>
        <p:txBody>
          <a:bodyPr>
            <a:noAutofit/>
          </a:bodyPr>
          <a:lstStyle/>
          <a:p>
            <a:pPr algn="ctr"/>
            <a:r>
              <a:rPr lang="en-US" sz="9600" b="1" dirty="0">
                <a:solidFill>
                  <a:schemeClr val="accent6">
                    <a:lumMod val="75000"/>
                  </a:schemeClr>
                </a:solidFill>
                <a:latin typeface="Calibri" panose="020F0502020204030204" pitchFamily="34" charset="0"/>
                <a:cs typeface="Calibri" panose="020F0502020204030204" pitchFamily="34" charset="0"/>
              </a:rPr>
              <a:t>LOVE</a:t>
            </a:r>
            <a:r>
              <a:rPr lang="en-US" sz="9600" b="1" dirty="0">
                <a:solidFill>
                  <a:srgbClr val="002060"/>
                </a:solidFill>
                <a:latin typeface="Calibri" panose="020F0502020204030204" pitchFamily="34" charset="0"/>
                <a:cs typeface="Calibri" panose="020F0502020204030204" pitchFamily="34" charset="0"/>
              </a:rPr>
              <a:t> YOUR </a:t>
            </a:r>
            <a:r>
              <a:rPr lang="en-US" sz="9600" b="1" dirty="0">
                <a:solidFill>
                  <a:srgbClr val="FF0000"/>
                </a:solidFill>
                <a:latin typeface="Calibri" panose="020F0502020204030204" pitchFamily="34" charset="0"/>
                <a:cs typeface="Calibri" panose="020F0502020204030204" pitchFamily="34" charset="0"/>
              </a:rPr>
              <a:t>ENEMIES</a:t>
            </a:r>
          </a:p>
        </p:txBody>
      </p:sp>
    </p:spTree>
    <p:extLst>
      <p:ext uri="{BB962C8B-B14F-4D97-AF65-F5344CB8AC3E}">
        <p14:creationId xmlns:p14="http://schemas.microsoft.com/office/powerpoint/2010/main" val="26615723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ABB5-6565-AC3A-D70B-DD5DEA0650F0}"/>
              </a:ext>
            </a:extLst>
          </p:cNvPr>
          <p:cNvSpPr>
            <a:spLocks noGrp="1"/>
          </p:cNvSpPr>
          <p:nvPr>
            <p:ph type="title"/>
          </p:nvPr>
        </p:nvSpPr>
        <p:spPr>
          <a:xfrm>
            <a:off x="372366" y="2672480"/>
            <a:ext cx="11447268" cy="1513039"/>
          </a:xfrm>
        </p:spPr>
        <p:txBody>
          <a:bodyPr>
            <a:noAutofit/>
          </a:bodyPr>
          <a:lstStyle/>
          <a:p>
            <a:pPr algn="ctr"/>
            <a:r>
              <a:rPr lang="en-US" sz="6000" b="1" dirty="0">
                <a:solidFill>
                  <a:srgbClr val="002060"/>
                </a:solidFill>
                <a:latin typeface="+mn-lt"/>
              </a:rPr>
              <a:t> But we all, with unveiled face, </a:t>
            </a:r>
            <a:r>
              <a:rPr lang="en-US" sz="6000" b="1" dirty="0">
                <a:solidFill>
                  <a:schemeClr val="accent6">
                    <a:lumMod val="75000"/>
                  </a:schemeClr>
                </a:solidFill>
                <a:latin typeface="+mn-lt"/>
              </a:rPr>
              <a:t>beholding</a:t>
            </a:r>
            <a:r>
              <a:rPr lang="en-US" sz="6000" b="1" dirty="0">
                <a:solidFill>
                  <a:srgbClr val="002060"/>
                </a:solidFill>
                <a:latin typeface="+mn-lt"/>
              </a:rPr>
              <a:t> as in a mirror </a:t>
            </a:r>
            <a:r>
              <a:rPr lang="en-US" sz="6000" b="1" dirty="0">
                <a:solidFill>
                  <a:schemeClr val="accent6">
                    <a:lumMod val="75000"/>
                  </a:schemeClr>
                </a:solidFill>
                <a:latin typeface="+mn-lt"/>
              </a:rPr>
              <a:t>the glory </a:t>
            </a:r>
            <a:r>
              <a:rPr lang="en-US" sz="6000" b="1" dirty="0">
                <a:solidFill>
                  <a:srgbClr val="002060"/>
                </a:solidFill>
                <a:latin typeface="+mn-lt"/>
              </a:rPr>
              <a:t>of the Lord, </a:t>
            </a:r>
            <a:r>
              <a:rPr lang="en-US" sz="6000" b="1" dirty="0">
                <a:solidFill>
                  <a:schemeClr val="accent6">
                    <a:lumMod val="75000"/>
                  </a:schemeClr>
                </a:solidFill>
                <a:latin typeface="+mn-lt"/>
              </a:rPr>
              <a:t>are transformed </a:t>
            </a:r>
            <a:r>
              <a:rPr lang="en-US" sz="6000" b="1" dirty="0">
                <a:solidFill>
                  <a:srgbClr val="002060"/>
                </a:solidFill>
                <a:latin typeface="+mn-lt"/>
              </a:rPr>
              <a:t>into the same image from glory to glory, just as by the Spirit of the Lord.</a:t>
            </a:r>
          </a:p>
        </p:txBody>
      </p:sp>
      <p:sp>
        <p:nvSpPr>
          <p:cNvPr id="3" name="TextBox 2">
            <a:extLst>
              <a:ext uri="{FF2B5EF4-FFF2-40B4-BE49-F238E27FC236}">
                <a16:creationId xmlns:a16="http://schemas.microsoft.com/office/drawing/2014/main" id="{C40A3B62-3202-3B68-3087-173BF0321780}"/>
              </a:ext>
            </a:extLst>
          </p:cNvPr>
          <p:cNvSpPr txBox="1"/>
          <p:nvPr/>
        </p:nvSpPr>
        <p:spPr>
          <a:xfrm>
            <a:off x="756517" y="6488668"/>
            <a:ext cx="121064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2 Corinthians 3:18. The Holy Bible. New King James Version®. Thomas Nelson Publishers: Nashville, TN, © 1982.</a:t>
            </a:r>
          </a:p>
        </p:txBody>
      </p:sp>
    </p:spTree>
    <p:extLst>
      <p:ext uri="{BB962C8B-B14F-4D97-AF65-F5344CB8AC3E}">
        <p14:creationId xmlns:p14="http://schemas.microsoft.com/office/powerpoint/2010/main" val="293692687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63F03-3AB0-322D-5CC7-BFDE2A7CC46C}"/>
              </a:ext>
            </a:extLst>
          </p:cNvPr>
          <p:cNvSpPr>
            <a:spLocks noGrp="1"/>
          </p:cNvSpPr>
          <p:nvPr>
            <p:ph type="title"/>
          </p:nvPr>
        </p:nvSpPr>
        <p:spPr>
          <a:xfrm>
            <a:off x="897406" y="2766218"/>
            <a:ext cx="10515600" cy="1325563"/>
          </a:xfrm>
        </p:spPr>
        <p:txBody>
          <a:bodyPr>
            <a:noAutofit/>
          </a:bodyPr>
          <a:lstStyle/>
          <a:p>
            <a:pPr algn="ctr"/>
            <a:r>
              <a:rPr lang="en-US" sz="9600" b="1" dirty="0">
                <a:solidFill>
                  <a:schemeClr val="accent6">
                    <a:lumMod val="75000"/>
                  </a:schemeClr>
                </a:solidFill>
                <a:latin typeface="Calibri" panose="020F0502020204030204" pitchFamily="34" charset="0"/>
                <a:cs typeface="Calibri" panose="020F0502020204030204" pitchFamily="34" charset="0"/>
              </a:rPr>
              <a:t>BEHOLD </a:t>
            </a:r>
            <a:r>
              <a:rPr lang="en-US" sz="9600" b="1" dirty="0">
                <a:solidFill>
                  <a:srgbClr val="002060"/>
                </a:solidFill>
                <a:latin typeface="Calibri" panose="020F0502020204030204" pitchFamily="34" charset="0"/>
                <a:cs typeface="Calibri" panose="020F0502020204030204" pitchFamily="34" charset="0"/>
              </a:rPr>
              <a:t>HIS GLORY</a:t>
            </a:r>
          </a:p>
        </p:txBody>
      </p:sp>
    </p:spTree>
    <p:extLst>
      <p:ext uri="{BB962C8B-B14F-4D97-AF65-F5344CB8AC3E}">
        <p14:creationId xmlns:p14="http://schemas.microsoft.com/office/powerpoint/2010/main" val="270555375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ABB5-6565-AC3A-D70B-DD5DEA0650F0}"/>
              </a:ext>
            </a:extLst>
          </p:cNvPr>
          <p:cNvSpPr>
            <a:spLocks noGrp="1"/>
          </p:cNvSpPr>
          <p:nvPr>
            <p:ph type="title"/>
          </p:nvPr>
        </p:nvSpPr>
        <p:spPr>
          <a:xfrm>
            <a:off x="372366" y="2672480"/>
            <a:ext cx="11447268" cy="1513039"/>
          </a:xfrm>
        </p:spPr>
        <p:txBody>
          <a:bodyPr>
            <a:noAutofit/>
          </a:bodyPr>
          <a:lstStyle/>
          <a:p>
            <a:pPr algn="ctr"/>
            <a:r>
              <a:rPr lang="en-US" sz="6000" b="1" dirty="0">
                <a:solidFill>
                  <a:srgbClr val="002060"/>
                </a:solidFill>
                <a:latin typeface="+mn-lt"/>
              </a:rPr>
              <a:t>But Jesus answered them, saying, “</a:t>
            </a:r>
            <a:r>
              <a:rPr lang="en-US" sz="6000" b="1" dirty="0">
                <a:solidFill>
                  <a:srgbClr val="FF0000"/>
                </a:solidFill>
                <a:latin typeface="+mn-lt"/>
              </a:rPr>
              <a:t>The hour has come </a:t>
            </a:r>
            <a:r>
              <a:rPr lang="en-US" sz="6000" b="1" dirty="0">
                <a:solidFill>
                  <a:srgbClr val="002060"/>
                </a:solidFill>
                <a:latin typeface="+mn-lt"/>
              </a:rPr>
              <a:t>that the Son of Man should </a:t>
            </a:r>
            <a:r>
              <a:rPr lang="en-US" sz="6000" b="1" dirty="0">
                <a:solidFill>
                  <a:schemeClr val="accent6">
                    <a:lumMod val="75000"/>
                  </a:schemeClr>
                </a:solidFill>
                <a:latin typeface="+mn-lt"/>
              </a:rPr>
              <a:t>be glorified</a:t>
            </a:r>
            <a:r>
              <a:rPr lang="en-US" sz="6000" b="1" dirty="0">
                <a:solidFill>
                  <a:srgbClr val="002060"/>
                </a:solidFill>
                <a:latin typeface="+mn-lt"/>
              </a:rPr>
              <a:t>.”</a:t>
            </a:r>
          </a:p>
        </p:txBody>
      </p:sp>
      <p:sp>
        <p:nvSpPr>
          <p:cNvPr id="3" name="TextBox 2">
            <a:extLst>
              <a:ext uri="{FF2B5EF4-FFF2-40B4-BE49-F238E27FC236}">
                <a16:creationId xmlns:a16="http://schemas.microsoft.com/office/drawing/2014/main" id="{C40A3B62-3202-3B68-3087-173BF0321780}"/>
              </a:ext>
            </a:extLst>
          </p:cNvPr>
          <p:cNvSpPr txBox="1"/>
          <p:nvPr/>
        </p:nvSpPr>
        <p:spPr>
          <a:xfrm>
            <a:off x="1460408" y="6488668"/>
            <a:ext cx="121064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John 12:23. The Holy Bible. New King James Version®. Thomas Nelson Publishers: Nashville, TN, © 1982.</a:t>
            </a:r>
          </a:p>
        </p:txBody>
      </p:sp>
    </p:spTree>
    <p:extLst>
      <p:ext uri="{BB962C8B-B14F-4D97-AF65-F5344CB8AC3E}">
        <p14:creationId xmlns:p14="http://schemas.microsoft.com/office/powerpoint/2010/main" val="427044460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63F03-3AB0-322D-5CC7-BFDE2A7CC46C}"/>
              </a:ext>
            </a:extLst>
          </p:cNvPr>
          <p:cNvSpPr>
            <a:spLocks noGrp="1"/>
          </p:cNvSpPr>
          <p:nvPr>
            <p:ph type="title"/>
          </p:nvPr>
        </p:nvSpPr>
        <p:spPr>
          <a:xfrm>
            <a:off x="897406" y="2766218"/>
            <a:ext cx="10515600" cy="1325563"/>
          </a:xfrm>
        </p:spPr>
        <p:txBody>
          <a:bodyPr>
            <a:noAutofit/>
          </a:bodyPr>
          <a:lstStyle/>
          <a:p>
            <a:pPr algn="ctr"/>
            <a:r>
              <a:rPr lang="en-US" sz="9600" b="1" dirty="0">
                <a:solidFill>
                  <a:schemeClr val="accent6">
                    <a:lumMod val="75000"/>
                  </a:schemeClr>
                </a:solidFill>
                <a:latin typeface="Calibri" panose="020F0502020204030204" pitchFamily="34" charset="0"/>
                <a:cs typeface="Calibri" panose="020F0502020204030204" pitchFamily="34" charset="0"/>
              </a:rPr>
              <a:t>STUDY </a:t>
            </a:r>
            <a:r>
              <a:rPr lang="en-US" sz="9600" b="1" dirty="0">
                <a:solidFill>
                  <a:srgbClr val="002060"/>
                </a:solidFill>
                <a:latin typeface="Calibri" panose="020F0502020204030204" pitchFamily="34" charset="0"/>
                <a:cs typeface="Calibri" panose="020F0502020204030204" pitchFamily="34" charset="0"/>
              </a:rPr>
              <a:t>HIS</a:t>
            </a:r>
            <a:r>
              <a:rPr lang="en-US" sz="9600" b="1" dirty="0">
                <a:solidFill>
                  <a:schemeClr val="accent6">
                    <a:lumMod val="75000"/>
                  </a:schemeClr>
                </a:solidFill>
                <a:latin typeface="Calibri" panose="020F0502020204030204" pitchFamily="34" charset="0"/>
                <a:cs typeface="Calibri" panose="020F0502020204030204" pitchFamily="34" charset="0"/>
              </a:rPr>
              <a:t> </a:t>
            </a:r>
            <a:r>
              <a:rPr lang="en-US" sz="9600" b="1" dirty="0">
                <a:solidFill>
                  <a:srgbClr val="FF0000"/>
                </a:solidFill>
                <a:latin typeface="Calibri" panose="020F0502020204030204" pitchFamily="34" charset="0"/>
                <a:cs typeface="Calibri" panose="020F0502020204030204" pitchFamily="34" charset="0"/>
              </a:rPr>
              <a:t>CRUCIFIXION</a:t>
            </a:r>
          </a:p>
        </p:txBody>
      </p:sp>
    </p:spTree>
    <p:extLst>
      <p:ext uri="{BB962C8B-B14F-4D97-AF65-F5344CB8AC3E}">
        <p14:creationId xmlns:p14="http://schemas.microsoft.com/office/powerpoint/2010/main" val="238453670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1005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63F03-3AB0-322D-5CC7-BFDE2A7CC46C}"/>
              </a:ext>
            </a:extLst>
          </p:cNvPr>
          <p:cNvSpPr>
            <a:spLocks noGrp="1"/>
          </p:cNvSpPr>
          <p:nvPr>
            <p:ph type="title"/>
          </p:nvPr>
        </p:nvSpPr>
        <p:spPr>
          <a:xfrm>
            <a:off x="897406" y="2766218"/>
            <a:ext cx="10515600" cy="1325563"/>
          </a:xfrm>
        </p:spPr>
        <p:txBody>
          <a:bodyPr>
            <a:noAutofit/>
          </a:bodyPr>
          <a:lstStyle/>
          <a:p>
            <a:pPr algn="ctr"/>
            <a:r>
              <a:rPr lang="en-US" sz="9600" b="1" dirty="0">
                <a:solidFill>
                  <a:schemeClr val="accent5">
                    <a:lumMod val="50000"/>
                  </a:schemeClr>
                </a:solidFill>
                <a:latin typeface="+mn-lt"/>
              </a:rPr>
              <a:t>THERE’S LIFE IN A </a:t>
            </a:r>
            <a:r>
              <a:rPr lang="en-US" sz="9600" b="1" dirty="0">
                <a:solidFill>
                  <a:schemeClr val="accent6">
                    <a:lumMod val="75000"/>
                  </a:schemeClr>
                </a:solidFill>
                <a:latin typeface="+mn-lt"/>
              </a:rPr>
              <a:t>TREE</a:t>
            </a:r>
          </a:p>
        </p:txBody>
      </p:sp>
    </p:spTree>
    <p:extLst>
      <p:ext uri="{BB962C8B-B14F-4D97-AF65-F5344CB8AC3E}">
        <p14:creationId xmlns:p14="http://schemas.microsoft.com/office/powerpoint/2010/main" val="1700576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ABB5-6565-AC3A-D70B-DD5DEA0650F0}"/>
              </a:ext>
            </a:extLst>
          </p:cNvPr>
          <p:cNvSpPr>
            <a:spLocks noGrp="1"/>
          </p:cNvSpPr>
          <p:nvPr>
            <p:ph type="title"/>
          </p:nvPr>
        </p:nvSpPr>
        <p:spPr>
          <a:xfrm>
            <a:off x="897406" y="2766218"/>
            <a:ext cx="10515600" cy="1325563"/>
          </a:xfrm>
        </p:spPr>
        <p:txBody>
          <a:bodyPr>
            <a:noAutofit/>
          </a:bodyPr>
          <a:lstStyle/>
          <a:p>
            <a:pPr algn="ctr"/>
            <a:r>
              <a:rPr lang="en-US" sz="4800" b="1" dirty="0">
                <a:solidFill>
                  <a:srgbClr val="002060"/>
                </a:solidFill>
                <a:latin typeface="+mn-lt"/>
              </a:rPr>
              <a:t> “When you besiege a city for a long time, while making war against it to take it, </a:t>
            </a:r>
            <a:r>
              <a:rPr lang="en-US" sz="4800" b="1" dirty="0">
                <a:solidFill>
                  <a:schemeClr val="accent6">
                    <a:lumMod val="75000"/>
                  </a:schemeClr>
                </a:solidFill>
                <a:latin typeface="+mn-lt"/>
              </a:rPr>
              <a:t>you shall not destroy its trees </a:t>
            </a:r>
            <a:r>
              <a:rPr lang="en-US" sz="4800" b="1" dirty="0">
                <a:solidFill>
                  <a:srgbClr val="002060"/>
                </a:solidFill>
                <a:latin typeface="+mn-lt"/>
              </a:rPr>
              <a:t>by wielding an ax against them; </a:t>
            </a:r>
            <a:r>
              <a:rPr lang="en-US" sz="4800" b="1" dirty="0">
                <a:solidFill>
                  <a:schemeClr val="accent6">
                    <a:lumMod val="75000"/>
                  </a:schemeClr>
                </a:solidFill>
                <a:latin typeface="+mn-lt"/>
              </a:rPr>
              <a:t>if you can eat of them, do not cut them down </a:t>
            </a:r>
            <a:r>
              <a:rPr lang="en-US" sz="4800" b="1" dirty="0">
                <a:solidFill>
                  <a:srgbClr val="002060"/>
                </a:solidFill>
                <a:latin typeface="+mn-lt"/>
              </a:rPr>
              <a:t>to use in the siege, for the </a:t>
            </a:r>
            <a:r>
              <a:rPr lang="en-US" sz="4800" b="1" dirty="0">
                <a:solidFill>
                  <a:schemeClr val="accent6">
                    <a:lumMod val="75000"/>
                  </a:schemeClr>
                </a:solidFill>
                <a:latin typeface="+mn-lt"/>
              </a:rPr>
              <a:t>tree of the field is man’s life</a:t>
            </a:r>
            <a:r>
              <a:rPr lang="en-US" sz="4800" b="1" dirty="0">
                <a:solidFill>
                  <a:srgbClr val="002060"/>
                </a:solidFill>
                <a:latin typeface="+mn-lt"/>
              </a:rPr>
              <a:t>.”</a:t>
            </a:r>
          </a:p>
        </p:txBody>
      </p:sp>
      <p:sp>
        <p:nvSpPr>
          <p:cNvPr id="3" name="TextBox 2">
            <a:extLst>
              <a:ext uri="{FF2B5EF4-FFF2-40B4-BE49-F238E27FC236}">
                <a16:creationId xmlns:a16="http://schemas.microsoft.com/office/drawing/2014/main" id="{C40A3B62-3202-3B68-3087-173BF0321780}"/>
              </a:ext>
            </a:extLst>
          </p:cNvPr>
          <p:cNvSpPr txBox="1"/>
          <p:nvPr/>
        </p:nvSpPr>
        <p:spPr>
          <a:xfrm>
            <a:off x="670999" y="6492898"/>
            <a:ext cx="11981490" cy="369332"/>
          </a:xfrm>
          <a:prstGeom prst="rect">
            <a:avLst/>
          </a:prstGeom>
          <a:noFill/>
        </p:spPr>
        <p:txBody>
          <a:bodyPr wrap="square" rtlCol="0">
            <a:spAutoFit/>
          </a:bodyPr>
          <a:lstStyle/>
          <a:p>
            <a:r>
              <a:rPr lang="en-US" b="1" dirty="0">
                <a:latin typeface="Garamond" panose="02020404030301010803" pitchFamily="18" charset="0"/>
              </a:rPr>
              <a:t>Deuteronomy 20:19. The Holy Bible. New King James Version®. Thomas Nelson Publishers: Nashville, TN, © 1982.</a:t>
            </a:r>
          </a:p>
        </p:txBody>
      </p:sp>
    </p:spTree>
    <p:extLst>
      <p:ext uri="{BB962C8B-B14F-4D97-AF65-F5344CB8AC3E}">
        <p14:creationId xmlns:p14="http://schemas.microsoft.com/office/powerpoint/2010/main" val="3522757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63F03-3AB0-322D-5CC7-BFDE2A7CC46C}"/>
              </a:ext>
            </a:extLst>
          </p:cNvPr>
          <p:cNvSpPr>
            <a:spLocks noGrp="1"/>
          </p:cNvSpPr>
          <p:nvPr>
            <p:ph type="title"/>
          </p:nvPr>
        </p:nvSpPr>
        <p:spPr>
          <a:xfrm>
            <a:off x="897406" y="2766218"/>
            <a:ext cx="10515600" cy="1325563"/>
          </a:xfrm>
        </p:spPr>
        <p:txBody>
          <a:bodyPr>
            <a:noAutofit/>
          </a:bodyPr>
          <a:lstStyle/>
          <a:p>
            <a:pPr algn="ctr"/>
            <a:r>
              <a:rPr lang="en-US" sz="9600" b="1" dirty="0">
                <a:solidFill>
                  <a:schemeClr val="accent5">
                    <a:lumMod val="50000"/>
                  </a:schemeClr>
                </a:solidFill>
                <a:latin typeface="+mn-lt"/>
              </a:rPr>
              <a:t>EAT </a:t>
            </a:r>
            <a:r>
              <a:rPr lang="en-US" sz="9600" b="1" u="sng" dirty="0">
                <a:solidFill>
                  <a:schemeClr val="accent5">
                    <a:lumMod val="50000"/>
                  </a:schemeClr>
                </a:solidFill>
                <a:latin typeface="+mn-lt"/>
              </a:rPr>
              <a:t>MORE</a:t>
            </a:r>
            <a:r>
              <a:rPr lang="en-US" sz="9600" b="1" dirty="0">
                <a:solidFill>
                  <a:schemeClr val="accent5">
                    <a:lumMod val="50000"/>
                  </a:schemeClr>
                </a:solidFill>
                <a:latin typeface="+mn-lt"/>
              </a:rPr>
              <a:t> </a:t>
            </a:r>
            <a:r>
              <a:rPr lang="en-US" sz="9600" b="1" dirty="0">
                <a:solidFill>
                  <a:srgbClr val="7030A0"/>
                </a:solidFill>
                <a:latin typeface="+mn-lt"/>
              </a:rPr>
              <a:t>FRUIT</a:t>
            </a:r>
          </a:p>
        </p:txBody>
      </p:sp>
    </p:spTree>
    <p:extLst>
      <p:ext uri="{BB962C8B-B14F-4D97-AF65-F5344CB8AC3E}">
        <p14:creationId xmlns:p14="http://schemas.microsoft.com/office/powerpoint/2010/main" val="275241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ABB5-6565-AC3A-D70B-DD5DEA0650F0}"/>
              </a:ext>
            </a:extLst>
          </p:cNvPr>
          <p:cNvSpPr>
            <a:spLocks noGrp="1"/>
          </p:cNvSpPr>
          <p:nvPr>
            <p:ph type="title"/>
          </p:nvPr>
        </p:nvSpPr>
        <p:spPr>
          <a:xfrm>
            <a:off x="1015818" y="2022856"/>
            <a:ext cx="10515600" cy="1325563"/>
          </a:xfrm>
        </p:spPr>
        <p:txBody>
          <a:bodyPr>
            <a:noAutofit/>
          </a:bodyPr>
          <a:lstStyle/>
          <a:p>
            <a:pPr algn="ctr"/>
            <a:br>
              <a:rPr lang="en-US" sz="9600" b="1" dirty="0">
                <a:solidFill>
                  <a:srgbClr val="002060"/>
                </a:solidFill>
                <a:latin typeface="+mn-lt"/>
              </a:rPr>
            </a:br>
            <a:r>
              <a:rPr lang="en-US" sz="9600" b="1" dirty="0">
                <a:solidFill>
                  <a:srgbClr val="002060"/>
                </a:solidFill>
                <a:latin typeface="+mn-lt"/>
              </a:rPr>
              <a:t>“And you shall </a:t>
            </a:r>
            <a:r>
              <a:rPr lang="en-US" sz="9600" b="1" dirty="0">
                <a:solidFill>
                  <a:schemeClr val="accent6">
                    <a:lumMod val="75000"/>
                  </a:schemeClr>
                </a:solidFill>
                <a:latin typeface="+mn-lt"/>
              </a:rPr>
              <a:t>eat the herb of the field</a:t>
            </a:r>
            <a:r>
              <a:rPr lang="en-US" sz="9600" b="1" dirty="0">
                <a:solidFill>
                  <a:srgbClr val="002060"/>
                </a:solidFill>
                <a:latin typeface="+mn-lt"/>
              </a:rPr>
              <a:t>.”</a:t>
            </a:r>
          </a:p>
        </p:txBody>
      </p:sp>
      <p:sp>
        <p:nvSpPr>
          <p:cNvPr id="3" name="TextBox 2">
            <a:extLst>
              <a:ext uri="{FF2B5EF4-FFF2-40B4-BE49-F238E27FC236}">
                <a16:creationId xmlns:a16="http://schemas.microsoft.com/office/drawing/2014/main" id="{C40A3B62-3202-3B68-3087-173BF0321780}"/>
              </a:ext>
            </a:extLst>
          </p:cNvPr>
          <p:cNvSpPr txBox="1"/>
          <p:nvPr/>
        </p:nvSpPr>
        <p:spPr>
          <a:xfrm>
            <a:off x="1357895" y="6488668"/>
            <a:ext cx="11294594" cy="369332"/>
          </a:xfrm>
          <a:prstGeom prst="rect">
            <a:avLst/>
          </a:prstGeom>
          <a:noFill/>
        </p:spPr>
        <p:txBody>
          <a:bodyPr wrap="square" rtlCol="0">
            <a:spAutoFit/>
          </a:bodyPr>
          <a:lstStyle/>
          <a:p>
            <a:r>
              <a:rPr lang="en-US" b="1" dirty="0">
                <a:latin typeface="Garamond" panose="02020404030301010803" pitchFamily="18" charset="0"/>
              </a:rPr>
              <a:t>Genesis 3:18. The Holy Bible. New King James Version®. Thomas Nelson Publishers: Nashville, TN, © 1982.</a:t>
            </a:r>
          </a:p>
        </p:txBody>
      </p:sp>
    </p:spTree>
    <p:extLst>
      <p:ext uri="{BB962C8B-B14F-4D97-AF65-F5344CB8AC3E}">
        <p14:creationId xmlns:p14="http://schemas.microsoft.com/office/powerpoint/2010/main" val="20617548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3983</TotalTime>
  <Words>1899</Words>
  <Application>Microsoft Office PowerPoint</Application>
  <PresentationFormat>Widescreen</PresentationFormat>
  <Paragraphs>105</Paragraphs>
  <Slides>56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56</vt:i4>
      </vt:variant>
    </vt:vector>
  </HeadingPairs>
  <TitlesOfParts>
    <vt:vector size="61" baseType="lpstr">
      <vt:lpstr>Arial</vt:lpstr>
      <vt:lpstr>Calibri</vt:lpstr>
      <vt:lpstr>Calibri Light</vt:lpstr>
      <vt:lpstr>Garamond</vt:lpstr>
      <vt:lpstr>Office Theme</vt:lpstr>
      <vt:lpstr>GOD’S PLAN FOR  YOUR HEALTH</vt:lpstr>
      <vt:lpstr>A STEWARD</vt:lpstr>
      <vt:lpstr>And God said, “See, I have given you every plant that yields seed which is on the face of all the earth, and every tree whose fruit yields seed; to you it shall be for food.”</vt:lpstr>
      <vt:lpstr>EAT ONLY SEEDS</vt:lpstr>
      <vt:lpstr>And the Lord God commanded the man, saying, “Of every tree of the garden you may freely eat”.</vt:lpstr>
      <vt:lpstr>THERE’S LIFE IN A TREE</vt:lpstr>
      <vt:lpstr> “When you besiege a city for a long time, while making war against it to take it, you shall not destroy its trees by wielding an ax against them; if you can eat of them, do not cut them down to use in the siege, for the tree of the field is man’s life.”</vt:lpstr>
      <vt:lpstr>EAT MORE FRUIT</vt:lpstr>
      <vt:lpstr> “And you shall eat the herb of the field.”</vt:lpstr>
      <vt:lpstr>EAT MORE GREENS</vt:lpstr>
      <vt:lpstr> “In the sweat of your face your shall eat bread till you return to the ground.”</vt:lpstr>
      <vt:lpstr>EXERCISE TO SWEAT</vt:lpstr>
      <vt:lpstr> “but of the tree of the knowledge of good and evil you shall not eat, for in the day that you eat of it dying you shall die.”</vt:lpstr>
      <vt:lpstr>AVOID MIXTURES OF GOOD AND BAD</vt:lpstr>
      <vt:lpstr>MIXTURES OF GOOD AND BAD</vt:lpstr>
      <vt:lpstr>MIXTURES OF GOOD AND BAD</vt:lpstr>
      <vt:lpstr> “But you shall not eat flesh with its life, that is, its blood.”</vt:lpstr>
      <vt:lpstr> “we write to them to abstain from things polluted by idols, from sexual immorality, from things strangled, and from blood.”</vt:lpstr>
      <vt:lpstr>NO RED MEAT</vt:lpstr>
      <vt:lpstr> “You shall take with you seven each of every clean animal, a male and his female; two each of animals that are unclean, a male and his female.”</vt:lpstr>
      <vt:lpstr>NO UNCLEAN MEAT</vt:lpstr>
      <vt:lpstr> “But with most of them God was not well pleased, for their bodies were scattered in the wilderness. Now these things became our examples, to the intent that we should not lust after evil things as they also lusted.”</vt:lpstr>
      <vt:lpstr> “Now the mixed multitude who were among them yielded to lusting; so the children of Israel also wept again and said: ‘Who will give us meat to eat? We remember the fish which we ate freely in Egypt, the cucumbers, the melons, the leeks, the onions, and the garlic; but now our whole being is dried up; there is nothing at all except this manna before our eyes!’”</vt:lpstr>
      <vt:lpstr>LET GO OF MEAT</vt:lpstr>
      <vt:lpstr>Now all these things happened to them as examples, and they were written for our admonition, upon whom the ends of the ages have come. Therefore let him who thinks he stands take heed lest he fall.</vt:lpstr>
      <vt:lpstr> “Now when the people complained, it displeased the Lord; for the Lord heard it, and His anger was aroused.”</vt:lpstr>
      <vt:lpstr>DON’T COMPLAIN</vt:lpstr>
      <vt:lpstr> No temptation has overtaken you except such as is common to man; but God is faithful, who will not allow you to be tempted beyond what you are able, but with the temptation will also make the way of escape, that you may be able to bear it.</vt:lpstr>
      <vt:lpstr>LET GOD DISTRACT YOU</vt:lpstr>
      <vt:lpstr> Do not look on the wine when it is red, when it sparkles in the cup, when it swirls around smoothly; At the last it bites like a serpent, and stings like a viper. Your eyes will see strange women, And your heart will utter perverse things.</vt:lpstr>
      <vt:lpstr> “Come, let us make our father drink wine, and we will lie with him, that we may preserve the lineage of our father.” So they made their father drink wine that night. And the firstborn went in and lay with her father, and he did not know when she lay down or when she arose.</vt:lpstr>
      <vt:lpstr>NO ALCOHOL</vt:lpstr>
      <vt:lpstr> “And let him who thirsts come. Whoever desires, let him take the water of life freely.”</vt:lpstr>
      <vt:lpstr>DRINK MORE WATER</vt:lpstr>
      <vt:lpstr>But to you who fear My name the Sun of Righteousness shall arise with healing in His wings.</vt:lpstr>
      <vt:lpstr>Truly the light is sweet, and it is pleasant for the eyes to behold the sun.</vt:lpstr>
      <vt:lpstr>Its rising is from one end of heaven, and its circuit to the other end; and there is nothing hidden from its heat.</vt:lpstr>
      <vt:lpstr>BE IN SUNLIGHT MORE</vt:lpstr>
      <vt:lpstr>It is vain for you to rise up early, to sit up late, to eat the bread of sorrows; For so He gives His beloved sleep.</vt:lpstr>
      <vt:lpstr>The sleep of a laboring man is sweet, whether he eats little or much; But the abundance of the rich will not permit him to sleep.</vt:lpstr>
      <vt:lpstr>GET MORE REST</vt:lpstr>
      <vt:lpstr> And do this, knowing the time, that now it is high time to awake out of sleep; for now our salvation is nearer than when we first believed.</vt:lpstr>
      <vt:lpstr>GET UP EARLY</vt:lpstr>
      <vt:lpstr> “It is written, ‘Man shall not live by bread alone, but by every word that proceeds from the mouth of God.’ ”</vt:lpstr>
      <vt:lpstr>DAILY BIBLE STUDY</vt:lpstr>
      <vt:lpstr>“And this is eternal life, that they may know You, the only true God, and Jesus Christ whom You have sent.”</vt:lpstr>
      <vt:lpstr>KNOW CHRIST</vt:lpstr>
      <vt:lpstr>“Therefore you shall be perfect, just as your Father in heaven is perfect.”</vt:lpstr>
      <vt:lpstr>BE PERFECT</vt:lpstr>
      <vt:lpstr>“But I say to you, love your enemies, bless those who curse you, do good to those who hate you, and pray for those who spitefully use you and persecute you.”</vt:lpstr>
      <vt:lpstr>LOVE YOUR ENEMIES</vt:lpstr>
      <vt:lpstr> But we all, with unveiled face, beholding as in a mirror the glory of the Lord, are transformed into the same image from glory to glory, just as by the Spirit of the Lord.</vt:lpstr>
      <vt:lpstr>BEHOLD HIS GLORY</vt:lpstr>
      <vt:lpstr>But Jesus answered them, saying, “The hour has come that the Son of Man should be glorified.”</vt:lpstr>
      <vt:lpstr>STUDY HIS CRUCIFIXION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GOD’S PLAN FOR  YOUR HEALTH</dc:title>
  <dc:creator>TIMOTHY ARNOTT</dc:creator>
  <cp:lastModifiedBy>TIMOTHY ARNOTT</cp:lastModifiedBy>
  <cp:revision>59</cp:revision>
  <dcterms:created xsi:type="dcterms:W3CDTF">2022-09-17T08:46:04Z</dcterms:created>
  <dcterms:modified xsi:type="dcterms:W3CDTF">2022-09-20T03:09:26Z</dcterms:modified>
</cp:coreProperties>
</file>